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302" r:id="rId3"/>
    <p:sldId id="348" r:id="rId4"/>
    <p:sldId id="343" r:id="rId5"/>
    <p:sldId id="344" r:id="rId6"/>
  </p:sldIdLst>
  <p:sldSz cx="12192000" cy="6858000"/>
  <p:notesSz cx="7099300" cy="102235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0018"/>
    <a:srgbClr val="FFFFFF"/>
    <a:srgbClr val="CA0032"/>
    <a:srgbClr val="FFFF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88714" autoAdjust="0"/>
  </p:normalViewPr>
  <p:slideViewPr>
    <p:cSldViewPr>
      <p:cViewPr varScale="1">
        <p:scale>
          <a:sx n="111" d="100"/>
          <a:sy n="111" d="100"/>
        </p:scale>
        <p:origin x="864" y="67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175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175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r">
              <a:defRPr sz="1300"/>
            </a:lvl1pPr>
          </a:lstStyle>
          <a:p>
            <a:fld id="{A9062207-14BB-4FFF-B0E6-408736B35A74}" type="datetimeFigureOut">
              <a:rPr lang="en-GB" smtClean="0"/>
              <a:pPr/>
              <a:t>25/09/2021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10551"/>
            <a:ext cx="3076363" cy="511175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10551"/>
            <a:ext cx="3076363" cy="511175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r">
              <a:defRPr sz="1300"/>
            </a:lvl1pPr>
          </a:lstStyle>
          <a:p>
            <a:fld id="{7AB1E31A-B677-4339-A49C-591CAB779408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410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175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175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r">
              <a:defRPr sz="1300"/>
            </a:lvl1pPr>
          </a:lstStyle>
          <a:p>
            <a:fld id="{F2163784-BB27-424D-BCD1-75E5752009C4}" type="datetimeFigureOut">
              <a:rPr lang="en-GB" smtClean="0"/>
              <a:pPr/>
              <a:t>25/09/2021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6763"/>
            <a:ext cx="6813550" cy="3833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984" tIns="49492" rIns="98984" bIns="4949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56163"/>
            <a:ext cx="5679440" cy="4600575"/>
          </a:xfrm>
          <a:prstGeom prst="rect">
            <a:avLst/>
          </a:prstGeom>
        </p:spPr>
        <p:txBody>
          <a:bodyPr vert="horz" lIns="98984" tIns="49492" rIns="98984" bIns="4949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0551"/>
            <a:ext cx="3076363" cy="511175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10551"/>
            <a:ext cx="3076363" cy="511175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r">
              <a:defRPr sz="1300"/>
            </a:lvl1pPr>
          </a:lstStyle>
          <a:p>
            <a:fld id="{D1BB639E-28E7-4199-A1F9-055711766380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660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2875" y="766763"/>
            <a:ext cx="6813550" cy="38338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B639E-28E7-4199-A1F9-055711766380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290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4079776" y="0"/>
            <a:ext cx="8112224" cy="6858000"/>
          </a:xfrm>
          <a:prstGeom prst="rect">
            <a:avLst/>
          </a:prstGeom>
          <a:solidFill>
            <a:srgbClr val="CA00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4079776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367808" y="620688"/>
            <a:ext cx="7584843" cy="2016224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nl-NL"/>
              <a:t>Klik om het opmaakprofiel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367808" y="2708920"/>
            <a:ext cx="7584843" cy="936104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pic>
        <p:nvPicPr>
          <p:cNvPr id="7" name="Picture 6" descr="HR_Logo_websafe_punt boven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034" y="620713"/>
            <a:ext cx="1870364" cy="187166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het opmaakprofiel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Knowledge clip pthread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het opmaakprofiel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Knowledge clip pthread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31371" y="116632"/>
            <a:ext cx="11617291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het opmaakprofiel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124744"/>
            <a:ext cx="10972800" cy="518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opmaakprofielen van de modeltekst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23392" y="649287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Knowledge clip pthread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655840" y="6492876"/>
            <a:ext cx="24962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7" name="Picture 7" descr="fond_rood_websafe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383117" cy="6858000"/>
          </a:xfrm>
          <a:prstGeom prst="rect">
            <a:avLst/>
          </a:prstGeom>
          <a:noFill/>
        </p:spPr>
      </p:pic>
      <p:cxnSp>
        <p:nvCxnSpPr>
          <p:cNvPr id="12" name="Straight Connector 11"/>
          <p:cNvCxnSpPr/>
          <p:nvPr userDrawn="1"/>
        </p:nvCxnSpPr>
        <p:spPr>
          <a:xfrm>
            <a:off x="527382" y="764704"/>
            <a:ext cx="1142526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5" descr="HR_Logo_websafe_punt#1015D2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280576" y="5953894"/>
            <a:ext cx="846833" cy="865188"/>
          </a:xfrm>
          <a:prstGeom prst="rect">
            <a:avLst/>
          </a:prstGeom>
          <a:noFill/>
        </p:spPr>
      </p:pic>
      <p:pic>
        <p:nvPicPr>
          <p:cNvPr id="16" name="Picture 20" descr="EE_rood_websafe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091549" y="6550165"/>
            <a:ext cx="2977423" cy="2603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rojz@hr.n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bitbucket.org/HR_ELEKTRO/ros01/src/master/Voorbeelden/pthread.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87889" y="620688"/>
            <a:ext cx="6336704" cy="2016224"/>
          </a:xfrm>
        </p:spPr>
        <p:txBody>
          <a:bodyPr/>
          <a:lstStyle/>
          <a:p>
            <a:r>
              <a:rPr lang="nl-NL" dirty="0"/>
              <a:t>Knowledge Clip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9936" y="2708920"/>
            <a:ext cx="5688632" cy="1080120"/>
          </a:xfrm>
        </p:spPr>
        <p:txBody>
          <a:bodyPr>
            <a:normAutofit/>
          </a:bodyPr>
          <a:lstStyle/>
          <a:p>
            <a:r>
              <a:rPr lang="nl-NL" dirty="0"/>
              <a:t>Embedded Systems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447928" y="4653136"/>
            <a:ext cx="5832648" cy="1512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nl-NL" sz="40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pthread</a:t>
            </a:r>
            <a:endParaRPr lang="en-GB" sz="40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1384" y="5877272"/>
            <a:ext cx="2520280" cy="7920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2000" dirty="0">
                <a:solidFill>
                  <a:srgbClr val="CA003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hlinkClick r:id="rId3"/>
              </a:rPr>
              <a:t>brojz@hr.nl</a:t>
            </a:r>
            <a:endParaRPr lang="nl-NL" sz="2000" dirty="0">
              <a:solidFill>
                <a:srgbClr val="CA003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nl-NL" sz="2000" dirty="0">
              <a:solidFill>
                <a:srgbClr val="CA003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nl-NL" dirty="0" err="1"/>
              <a:t>Example</a:t>
            </a:r>
            <a:r>
              <a:rPr lang="nl-NL" dirty="0"/>
              <a:t> Embedded System</a:t>
            </a:r>
          </a:p>
        </p:txBody>
      </p:sp>
      <p:sp>
        <p:nvSpPr>
          <p:cNvPr id="267268" name="Rectangle 4"/>
          <p:cNvSpPr>
            <a:spLocks noChangeArrowheads="1"/>
          </p:cNvSpPr>
          <p:nvPr/>
        </p:nvSpPr>
        <p:spPr bwMode="auto">
          <a:xfrm>
            <a:off x="3216275" y="2708921"/>
            <a:ext cx="2951163" cy="189959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>
            <a:noAutofit/>
          </a:bodyPr>
          <a:lstStyle/>
          <a:p>
            <a:pPr algn="ctr">
              <a:defRPr/>
            </a:pPr>
            <a:endParaRPr lang="nl-NL" sz="2400"/>
          </a:p>
        </p:txBody>
      </p:sp>
      <p:sp>
        <p:nvSpPr>
          <p:cNvPr id="267269" name="Oval 5"/>
          <p:cNvSpPr>
            <a:spLocks noChangeArrowheads="1"/>
          </p:cNvSpPr>
          <p:nvPr/>
        </p:nvSpPr>
        <p:spPr bwMode="auto">
          <a:xfrm>
            <a:off x="3648075" y="3060805"/>
            <a:ext cx="596900" cy="652255"/>
          </a:xfrm>
          <a:prstGeom prst="ellipse">
            <a:avLst/>
          </a:prstGeom>
          <a:solidFill>
            <a:srgbClr val="FFFFFF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pPr algn="ctr">
              <a:defRPr/>
            </a:pPr>
            <a:r>
              <a:rPr lang="en-US" sz="2400" b="1"/>
              <a:t>T</a:t>
            </a:r>
            <a:endParaRPr lang="nl-NL" sz="2400" b="1"/>
          </a:p>
        </p:txBody>
      </p:sp>
      <p:sp>
        <p:nvSpPr>
          <p:cNvPr id="267271" name="Oval 7"/>
          <p:cNvSpPr>
            <a:spLocks noChangeArrowheads="1"/>
          </p:cNvSpPr>
          <p:nvPr/>
        </p:nvSpPr>
        <p:spPr bwMode="auto">
          <a:xfrm>
            <a:off x="4367213" y="3708505"/>
            <a:ext cx="596900" cy="652255"/>
          </a:xfrm>
          <a:prstGeom prst="ellipse">
            <a:avLst/>
          </a:prstGeom>
          <a:solidFill>
            <a:srgbClr val="FFFFFF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pPr algn="ctr">
              <a:defRPr/>
            </a:pPr>
            <a:r>
              <a:rPr lang="en-US" sz="2400" b="1"/>
              <a:t>S</a:t>
            </a:r>
            <a:endParaRPr lang="nl-NL" sz="2400" b="1"/>
          </a:p>
        </p:txBody>
      </p:sp>
      <p:sp>
        <p:nvSpPr>
          <p:cNvPr id="267272" name="Oval 8"/>
          <p:cNvSpPr>
            <a:spLocks noChangeArrowheads="1"/>
          </p:cNvSpPr>
          <p:nvPr/>
        </p:nvSpPr>
        <p:spPr bwMode="auto">
          <a:xfrm>
            <a:off x="5087938" y="3060805"/>
            <a:ext cx="596900" cy="652255"/>
          </a:xfrm>
          <a:prstGeom prst="ellipse">
            <a:avLst/>
          </a:prstGeom>
          <a:solidFill>
            <a:srgbClr val="FFFFFF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pPr algn="ctr">
              <a:defRPr/>
            </a:pPr>
            <a:r>
              <a:rPr lang="en-US" sz="2400" b="1"/>
              <a:t>P</a:t>
            </a:r>
            <a:endParaRPr lang="nl-NL" sz="2400" b="1"/>
          </a:p>
        </p:txBody>
      </p:sp>
      <p:sp>
        <p:nvSpPr>
          <p:cNvPr id="267273" name="Rectangle 9"/>
          <p:cNvSpPr>
            <a:spLocks noChangeArrowheads="1"/>
          </p:cNvSpPr>
          <p:nvPr/>
        </p:nvSpPr>
        <p:spPr bwMode="auto">
          <a:xfrm>
            <a:off x="2478088" y="4879827"/>
            <a:ext cx="1000956" cy="463846"/>
          </a:xfrm>
          <a:prstGeom prst="rect">
            <a:avLst/>
          </a:prstGeom>
          <a:solidFill>
            <a:srgbClr val="FFFFFF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pPr algn="ctr">
              <a:defRPr/>
            </a:pPr>
            <a:r>
              <a:rPr lang="en-US" sz="2400" dirty="0"/>
              <a:t>Switch</a:t>
            </a:r>
            <a:endParaRPr lang="nl-NL" sz="2400" dirty="0"/>
          </a:p>
        </p:txBody>
      </p:sp>
      <p:sp>
        <p:nvSpPr>
          <p:cNvPr id="267275" name="Rectangle 11"/>
          <p:cNvSpPr>
            <a:spLocks noChangeArrowheads="1"/>
          </p:cNvSpPr>
          <p:nvPr/>
        </p:nvSpPr>
        <p:spPr bwMode="auto">
          <a:xfrm>
            <a:off x="5449889" y="5240190"/>
            <a:ext cx="1025707" cy="463846"/>
          </a:xfrm>
          <a:prstGeom prst="rect">
            <a:avLst/>
          </a:prstGeom>
          <a:solidFill>
            <a:srgbClr val="FFFFFF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pPr algn="ctr">
              <a:defRPr/>
            </a:pPr>
            <a:r>
              <a:rPr lang="en-US" sz="2400"/>
              <a:t>Screen</a:t>
            </a:r>
            <a:endParaRPr lang="nl-NL" sz="2400"/>
          </a:p>
        </p:txBody>
      </p:sp>
      <p:sp>
        <p:nvSpPr>
          <p:cNvPr id="267276" name="Rectangle 12"/>
          <p:cNvSpPr>
            <a:spLocks noChangeArrowheads="1"/>
          </p:cNvSpPr>
          <p:nvPr/>
        </p:nvSpPr>
        <p:spPr bwMode="auto">
          <a:xfrm>
            <a:off x="7034214" y="4376590"/>
            <a:ext cx="705619" cy="463846"/>
          </a:xfrm>
          <a:prstGeom prst="rect">
            <a:avLst/>
          </a:prstGeom>
          <a:solidFill>
            <a:srgbClr val="FFFFFF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pPr algn="ctr">
              <a:defRPr/>
            </a:pPr>
            <a:r>
              <a:rPr lang="en-US" sz="2400"/>
              <a:t>DAC</a:t>
            </a:r>
            <a:endParaRPr lang="nl-NL" sz="2400"/>
          </a:p>
        </p:txBody>
      </p:sp>
      <p:sp>
        <p:nvSpPr>
          <p:cNvPr id="267277" name="Rectangle 13"/>
          <p:cNvSpPr>
            <a:spLocks noChangeArrowheads="1"/>
          </p:cNvSpPr>
          <p:nvPr/>
        </p:nvSpPr>
        <p:spPr bwMode="auto">
          <a:xfrm>
            <a:off x="6672263" y="2360465"/>
            <a:ext cx="712352" cy="463846"/>
          </a:xfrm>
          <a:prstGeom prst="rect">
            <a:avLst/>
          </a:prstGeom>
          <a:solidFill>
            <a:srgbClr val="FFFFFF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pPr algn="ctr">
              <a:defRPr/>
            </a:pPr>
            <a:r>
              <a:rPr lang="en-US" sz="2400"/>
              <a:t>ADC</a:t>
            </a:r>
            <a:endParaRPr lang="nl-NL" sz="2400"/>
          </a:p>
        </p:txBody>
      </p:sp>
      <p:sp>
        <p:nvSpPr>
          <p:cNvPr id="267278" name="Rectangle 14"/>
          <p:cNvSpPr>
            <a:spLocks noChangeArrowheads="1"/>
          </p:cNvSpPr>
          <p:nvPr/>
        </p:nvSpPr>
        <p:spPr bwMode="auto">
          <a:xfrm>
            <a:off x="3359150" y="2071540"/>
            <a:ext cx="712352" cy="463846"/>
          </a:xfrm>
          <a:prstGeom prst="rect">
            <a:avLst/>
          </a:prstGeom>
          <a:solidFill>
            <a:srgbClr val="FFFFFF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pPr algn="ctr">
              <a:defRPr/>
            </a:pPr>
            <a:r>
              <a:rPr lang="en-US" sz="2400"/>
              <a:t>ADC</a:t>
            </a:r>
            <a:endParaRPr lang="nl-NL" sz="2400"/>
          </a:p>
        </p:txBody>
      </p:sp>
      <p:sp>
        <p:nvSpPr>
          <p:cNvPr id="267282" name="Rectangle 18"/>
          <p:cNvSpPr>
            <a:spLocks noChangeArrowheads="1"/>
          </p:cNvSpPr>
          <p:nvPr/>
        </p:nvSpPr>
        <p:spPr bwMode="auto">
          <a:xfrm>
            <a:off x="2235200" y="1352402"/>
            <a:ext cx="1952114" cy="463846"/>
          </a:xfrm>
          <a:prstGeom prst="rect">
            <a:avLst/>
          </a:prstGeom>
          <a:solidFill>
            <a:srgbClr val="FFFFFF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pPr algn="ctr">
              <a:defRPr/>
            </a:pPr>
            <a:r>
              <a:rPr lang="en-US" sz="2400"/>
              <a:t>thermocouple</a:t>
            </a:r>
            <a:endParaRPr lang="nl-NL" sz="2400"/>
          </a:p>
        </p:txBody>
      </p:sp>
      <p:sp>
        <p:nvSpPr>
          <p:cNvPr id="267283" name="Rectangle 19"/>
          <p:cNvSpPr>
            <a:spLocks noChangeArrowheads="1"/>
          </p:cNvSpPr>
          <p:nvPr/>
        </p:nvSpPr>
        <p:spPr bwMode="auto">
          <a:xfrm>
            <a:off x="6723064" y="1423840"/>
            <a:ext cx="2677697" cy="463846"/>
          </a:xfrm>
          <a:prstGeom prst="rect">
            <a:avLst/>
          </a:prstGeom>
          <a:solidFill>
            <a:srgbClr val="FFFFFF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pPr algn="ctr">
              <a:defRPr/>
            </a:pPr>
            <a:r>
              <a:rPr lang="en-US" sz="2400"/>
              <a:t>pressure transducer</a:t>
            </a:r>
            <a:endParaRPr lang="nl-NL" sz="2400"/>
          </a:p>
        </p:txBody>
      </p:sp>
      <p:sp>
        <p:nvSpPr>
          <p:cNvPr id="267284" name="Rectangle 20"/>
          <p:cNvSpPr>
            <a:spLocks noChangeArrowheads="1"/>
          </p:cNvSpPr>
          <p:nvPr/>
        </p:nvSpPr>
        <p:spPr bwMode="auto">
          <a:xfrm>
            <a:off x="1884363" y="6032352"/>
            <a:ext cx="1002688" cy="463846"/>
          </a:xfrm>
          <a:prstGeom prst="rect">
            <a:avLst/>
          </a:prstGeom>
          <a:solidFill>
            <a:srgbClr val="FFFFFF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pPr>
              <a:defRPr/>
            </a:pPr>
            <a:r>
              <a:rPr lang="en-US" sz="2400" dirty="0"/>
              <a:t>heater</a:t>
            </a:r>
            <a:endParaRPr lang="nl-NL" sz="2400" dirty="0"/>
          </a:p>
        </p:txBody>
      </p:sp>
      <p:sp>
        <p:nvSpPr>
          <p:cNvPr id="267285" name="Rectangle 21"/>
          <p:cNvSpPr>
            <a:spLocks noChangeArrowheads="1"/>
          </p:cNvSpPr>
          <p:nvPr/>
        </p:nvSpPr>
        <p:spPr bwMode="auto">
          <a:xfrm>
            <a:off x="8591551" y="5384652"/>
            <a:ext cx="1674667" cy="463846"/>
          </a:xfrm>
          <a:prstGeom prst="rect">
            <a:avLst/>
          </a:prstGeom>
          <a:solidFill>
            <a:srgbClr val="FFFFFF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pPr algn="ctr">
              <a:defRPr/>
            </a:pPr>
            <a:r>
              <a:rPr lang="en-US" sz="2400"/>
              <a:t>pump/valve</a:t>
            </a:r>
            <a:endParaRPr lang="nl-NL" sz="2400"/>
          </a:p>
        </p:txBody>
      </p:sp>
      <p:pic>
        <p:nvPicPr>
          <p:cNvPr id="68625" name="Picture 2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775" y="1125538"/>
            <a:ext cx="1512888" cy="1439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8626" name="Picture 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0188" y="1916113"/>
            <a:ext cx="102870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68627" name="AutoShape 38"/>
          <p:cNvCxnSpPr>
            <a:cxnSpLocks noChangeShapeType="1"/>
            <a:stCxn id="267272" idx="4"/>
            <a:endCxn id="267276" idx="0"/>
          </p:cNvCxnSpPr>
          <p:nvPr/>
        </p:nvCxnSpPr>
        <p:spPr bwMode="auto">
          <a:xfrm rot="16200000" flipH="1">
            <a:off x="6054941" y="3044507"/>
            <a:ext cx="663531" cy="2000635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accent3">
                <a:lumMod val="60000"/>
                <a:lumOff val="4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8628" name="AutoShape 39"/>
          <p:cNvCxnSpPr>
            <a:cxnSpLocks noChangeShapeType="1"/>
            <a:stCxn id="267282" idx="2"/>
            <a:endCxn id="267278" idx="0"/>
          </p:cNvCxnSpPr>
          <p:nvPr/>
        </p:nvCxnSpPr>
        <p:spPr bwMode="auto">
          <a:xfrm rot="16200000" flipH="1">
            <a:off x="3335645" y="1691860"/>
            <a:ext cx="255292" cy="504069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accent3">
                <a:lumMod val="60000"/>
                <a:lumOff val="4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8629" name="AutoShape 40"/>
          <p:cNvCxnSpPr>
            <a:cxnSpLocks noChangeShapeType="1"/>
            <a:stCxn id="267278" idx="2"/>
            <a:endCxn id="267269" idx="0"/>
          </p:cNvCxnSpPr>
          <p:nvPr/>
        </p:nvCxnSpPr>
        <p:spPr bwMode="auto">
          <a:xfrm rot="16200000" flipH="1">
            <a:off x="3568216" y="2682496"/>
            <a:ext cx="525418" cy="231199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accent3">
                <a:lumMod val="60000"/>
                <a:lumOff val="4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8630" name="AutoShape 41"/>
          <p:cNvCxnSpPr>
            <a:cxnSpLocks noChangeShapeType="1"/>
            <a:stCxn id="267283" idx="2"/>
            <a:endCxn id="267277" idx="0"/>
          </p:cNvCxnSpPr>
          <p:nvPr/>
        </p:nvCxnSpPr>
        <p:spPr bwMode="auto">
          <a:xfrm rot="5400000">
            <a:off x="7308788" y="1607340"/>
            <a:ext cx="472779" cy="1033473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accent3">
                <a:lumMod val="60000"/>
                <a:lumOff val="4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8631" name="AutoShape 42"/>
          <p:cNvCxnSpPr>
            <a:cxnSpLocks noChangeShapeType="1"/>
            <a:stCxn id="267277" idx="2"/>
            <a:endCxn id="267272" idx="6"/>
          </p:cNvCxnSpPr>
          <p:nvPr/>
        </p:nvCxnSpPr>
        <p:spPr bwMode="auto">
          <a:xfrm rot="5400000">
            <a:off x="6075330" y="2433822"/>
            <a:ext cx="562621" cy="1343601"/>
          </a:xfrm>
          <a:prstGeom prst="curvedConnector2">
            <a:avLst/>
          </a:prstGeom>
          <a:noFill/>
          <a:ln w="38100">
            <a:solidFill>
              <a:schemeClr val="accent3">
                <a:lumMod val="60000"/>
                <a:lumOff val="4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8632" name="AutoShape 43"/>
          <p:cNvCxnSpPr>
            <a:cxnSpLocks noChangeShapeType="1"/>
            <a:stCxn id="267272" idx="3"/>
            <a:endCxn id="267271" idx="7"/>
          </p:cNvCxnSpPr>
          <p:nvPr/>
        </p:nvCxnSpPr>
        <p:spPr bwMode="auto">
          <a:xfrm rot="5400000">
            <a:off x="4932784" y="3561456"/>
            <a:ext cx="186487" cy="298653"/>
          </a:xfrm>
          <a:prstGeom prst="curvedConnector5">
            <a:avLst>
              <a:gd name="adj1" fmla="val 122582"/>
              <a:gd name="adj2" fmla="val 50000"/>
              <a:gd name="adj3" fmla="val -22582"/>
            </a:avLst>
          </a:prstGeom>
          <a:noFill/>
          <a:ln w="38100">
            <a:solidFill>
              <a:schemeClr val="accent3">
                <a:lumMod val="60000"/>
                <a:lumOff val="4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8633" name="AutoShape 44"/>
          <p:cNvCxnSpPr>
            <a:cxnSpLocks noChangeShapeType="1"/>
            <a:stCxn id="267269" idx="5"/>
            <a:endCxn id="267271" idx="1"/>
          </p:cNvCxnSpPr>
          <p:nvPr/>
        </p:nvCxnSpPr>
        <p:spPr bwMode="auto">
          <a:xfrm rot="16200000" flipH="1">
            <a:off x="4212852" y="3562248"/>
            <a:ext cx="186487" cy="297066"/>
          </a:xfrm>
          <a:prstGeom prst="curvedConnector5">
            <a:avLst>
              <a:gd name="adj1" fmla="val 122582"/>
              <a:gd name="adj2" fmla="val 50000"/>
              <a:gd name="adj3" fmla="val -22582"/>
            </a:avLst>
          </a:prstGeom>
          <a:noFill/>
          <a:ln w="38100">
            <a:solidFill>
              <a:schemeClr val="accent3">
                <a:lumMod val="60000"/>
                <a:lumOff val="4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8634" name="AutoShape 45"/>
          <p:cNvCxnSpPr>
            <a:cxnSpLocks noChangeShapeType="1"/>
            <a:stCxn id="267271" idx="4"/>
            <a:endCxn id="267275" idx="0"/>
          </p:cNvCxnSpPr>
          <p:nvPr/>
        </p:nvCxnSpPr>
        <p:spPr bwMode="auto">
          <a:xfrm rot="16200000" flipH="1">
            <a:off x="4874488" y="4151935"/>
            <a:ext cx="879431" cy="1297079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accent3">
                <a:lumMod val="60000"/>
                <a:lumOff val="4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8635" name="AutoShape 46"/>
          <p:cNvCxnSpPr>
            <a:cxnSpLocks noChangeShapeType="1"/>
            <a:stCxn id="267276" idx="2"/>
            <a:endCxn id="267285" idx="0"/>
          </p:cNvCxnSpPr>
          <p:nvPr/>
        </p:nvCxnSpPr>
        <p:spPr bwMode="auto">
          <a:xfrm rot="16200000" flipH="1">
            <a:off x="8135845" y="4091614"/>
            <a:ext cx="544216" cy="2041861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accent3">
                <a:lumMod val="60000"/>
                <a:lumOff val="4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8636" name="AutoShape 47"/>
          <p:cNvCxnSpPr>
            <a:cxnSpLocks noChangeShapeType="1"/>
            <a:stCxn id="267269" idx="4"/>
            <a:endCxn id="267273" idx="0"/>
          </p:cNvCxnSpPr>
          <p:nvPr/>
        </p:nvCxnSpPr>
        <p:spPr bwMode="auto">
          <a:xfrm rot="5400000">
            <a:off x="2879162" y="3812465"/>
            <a:ext cx="1166768" cy="967959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accent3">
                <a:lumMod val="60000"/>
                <a:lumOff val="4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8637" name="AutoShape 48"/>
          <p:cNvCxnSpPr>
            <a:cxnSpLocks noChangeShapeType="1"/>
            <a:stCxn id="267273" idx="2"/>
            <a:endCxn id="267284" idx="0"/>
          </p:cNvCxnSpPr>
          <p:nvPr/>
        </p:nvCxnSpPr>
        <p:spPr bwMode="auto">
          <a:xfrm rot="5400000">
            <a:off x="2337799" y="5391584"/>
            <a:ext cx="688679" cy="592859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accent3">
                <a:lumMod val="60000"/>
                <a:lumOff val="4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pic>
        <p:nvPicPr>
          <p:cNvPr id="68638" name="Picture 4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15" b="27791"/>
          <a:stretch>
            <a:fillRect/>
          </a:stretch>
        </p:blipFill>
        <p:spPr bwMode="auto">
          <a:xfrm>
            <a:off x="2782889" y="5445125"/>
            <a:ext cx="2447925" cy="1233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8639" name="Picture 5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7438" y="5157789"/>
            <a:ext cx="1871662" cy="151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8640" name="Picture 5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0100" y="3357563"/>
            <a:ext cx="2247900" cy="208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" name="Arc 10"/>
          <p:cNvSpPr/>
          <p:nvPr/>
        </p:nvSpPr>
        <p:spPr>
          <a:xfrm rot="10800000">
            <a:off x="745140" y="1655763"/>
            <a:ext cx="1397804" cy="4467297"/>
          </a:xfrm>
          <a:prstGeom prst="arc">
            <a:avLst>
              <a:gd name="adj1" fmla="val 16200000"/>
              <a:gd name="adj2" fmla="val 5310131"/>
            </a:avLst>
          </a:prstGeom>
          <a:ln w="44450">
            <a:solidFill>
              <a:schemeClr val="tx2">
                <a:alpha val="3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2" name="Arc 41"/>
          <p:cNvSpPr/>
          <p:nvPr/>
        </p:nvSpPr>
        <p:spPr>
          <a:xfrm>
            <a:off x="10354545" y="2276872"/>
            <a:ext cx="1388909" cy="3328749"/>
          </a:xfrm>
          <a:prstGeom prst="arc">
            <a:avLst>
              <a:gd name="adj1" fmla="val 16200000"/>
              <a:gd name="adj2" fmla="val 5310131"/>
            </a:avLst>
          </a:prstGeom>
          <a:ln w="44450">
            <a:solidFill>
              <a:schemeClr val="tx2">
                <a:alpha val="35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Knowledge clip pthread</a:t>
            </a:r>
            <a:endParaRPr lang="nl-NL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9333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POSIX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360" b="1" dirty="0">
                <a:solidFill>
                  <a:srgbClr val="C00000"/>
                </a:solidFill>
              </a:rPr>
              <a:t>POSIX</a:t>
            </a:r>
          </a:p>
          <a:p>
            <a:pPr marL="548640" indent="-548640"/>
            <a:r>
              <a:rPr lang="en-US" sz="3360" dirty="0"/>
              <a:t>Portable Operating System Interface (POSIX) is a standard </a:t>
            </a:r>
            <a:r>
              <a:rPr lang="en-US" sz="3360" dirty="0">
                <a:solidFill>
                  <a:srgbClr val="C00000"/>
                </a:solidFill>
              </a:rPr>
              <a:t>API</a:t>
            </a:r>
            <a:r>
              <a:rPr lang="en-US" sz="3360" dirty="0"/>
              <a:t> for Operating Systems.</a:t>
            </a:r>
          </a:p>
          <a:p>
            <a:pPr marL="1097280" lvl="1"/>
            <a:r>
              <a:rPr lang="en-US" sz="2880" dirty="0"/>
              <a:t>Many OS partially comply with this standard. For example: Linux, Android, OSX, VxWorks, QNX Neutrino, </a:t>
            </a:r>
            <a:r>
              <a:rPr lang="en-US" sz="2880" dirty="0">
                <a:solidFill>
                  <a:srgbClr val="C00000"/>
                </a:solidFill>
              </a:rPr>
              <a:t>TI-RTOS</a:t>
            </a:r>
            <a:r>
              <a:rPr lang="en-US" sz="2880" dirty="0"/>
              <a:t> etc.</a:t>
            </a:r>
          </a:p>
          <a:p>
            <a:pPr marL="548640" indent="-548640"/>
            <a:r>
              <a:rPr lang="en-US" sz="3360" dirty="0"/>
              <a:t>Tasks (</a:t>
            </a:r>
            <a:r>
              <a:rPr lang="en-US" sz="3360" dirty="0">
                <a:solidFill>
                  <a:srgbClr val="C00000"/>
                </a:solidFill>
              </a:rPr>
              <a:t>threads</a:t>
            </a:r>
            <a:r>
              <a:rPr lang="en-US" sz="3360" dirty="0"/>
              <a:t>) are dynamically created by using API calls.</a:t>
            </a:r>
          </a:p>
        </p:txBody>
      </p:sp>
      <p:sp>
        <p:nvSpPr>
          <p:cNvPr id="7" name="Tijdelijke aanduiding voor voettekst 6">
            <a:extLst>
              <a:ext uri="{FF2B5EF4-FFF2-40B4-BE49-F238E27FC236}">
                <a16:creationId xmlns:a16="http://schemas.microsoft.com/office/drawing/2014/main" id="{024E69A0-1763-4791-A1AE-04C044805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Knowledge clip pthread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56D60047-1244-4A1F-8780-494A55767BC9}" type="slidenum">
              <a:rPr lang="nl-NL" smtClean="0"/>
              <a:pPr/>
              <a:t>3</a:t>
            </a:fld>
            <a:endParaRPr lang="nl-NL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421" y="1182350"/>
            <a:ext cx="283464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7725" y="1039475"/>
            <a:ext cx="22860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0096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Pthread</a:t>
            </a:r>
            <a:r>
              <a:rPr lang="en-US" dirty="0"/>
              <a:t> Example (1 of 2)</a:t>
            </a:r>
            <a:endParaRPr lang="nl-NL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7408" y="1124744"/>
            <a:ext cx="10814992" cy="5184576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 err="1">
                <a:solidFill>
                  <a:srgbClr val="0070C0"/>
                </a:solidFill>
                <a:latin typeface="Consolas"/>
              </a:rPr>
              <a:t>void</a:t>
            </a:r>
            <a:r>
              <a:rPr lang="nl-NL" sz="2400" dirty="0">
                <a:latin typeface="Consolas"/>
              </a:rPr>
              <a:t> *print1(</a:t>
            </a:r>
            <a:r>
              <a:rPr lang="nl-NL" sz="2400" dirty="0" err="1">
                <a:solidFill>
                  <a:srgbClr val="0070C0"/>
                </a:solidFill>
                <a:latin typeface="Consolas"/>
              </a:rPr>
              <a:t>void</a:t>
            </a:r>
            <a:r>
              <a:rPr lang="nl-NL" sz="2400" dirty="0">
                <a:solidFill>
                  <a:srgbClr val="0070C0"/>
                </a:solidFill>
                <a:latin typeface="Consolas"/>
              </a:rPr>
              <a:t> </a:t>
            </a:r>
            <a:r>
              <a:rPr lang="nl-NL" sz="2400" dirty="0">
                <a:latin typeface="Consolas"/>
              </a:rPr>
              <a:t>*par) {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>
                <a:latin typeface="Consolas"/>
              </a:rPr>
              <a:t>    </a:t>
            </a:r>
            <a:r>
              <a:rPr lang="nl-NL" sz="2400" dirty="0" err="1">
                <a:solidFill>
                  <a:srgbClr val="0070C0"/>
                </a:solidFill>
                <a:latin typeface="Consolas"/>
              </a:rPr>
              <a:t>for</a:t>
            </a:r>
            <a:r>
              <a:rPr lang="nl-NL" sz="2400" dirty="0">
                <a:solidFill>
                  <a:srgbClr val="0070C0"/>
                </a:solidFill>
                <a:latin typeface="Consolas"/>
              </a:rPr>
              <a:t> </a:t>
            </a:r>
            <a:r>
              <a:rPr lang="nl-NL" sz="2400" dirty="0">
                <a:latin typeface="Consolas"/>
              </a:rPr>
              <a:t>(</a:t>
            </a:r>
            <a:r>
              <a:rPr lang="nl-NL" sz="2400" dirty="0">
                <a:solidFill>
                  <a:srgbClr val="0070C0"/>
                </a:solidFill>
                <a:latin typeface="Consolas"/>
              </a:rPr>
              <a:t>int</a:t>
            </a:r>
            <a:r>
              <a:rPr lang="nl-NL" sz="2400" dirty="0">
                <a:solidFill>
                  <a:srgbClr val="640018"/>
                </a:solidFill>
                <a:latin typeface="Consolas"/>
              </a:rPr>
              <a:t> </a:t>
            </a:r>
            <a:r>
              <a:rPr lang="nl-NL" sz="2400" dirty="0">
                <a:latin typeface="Consolas"/>
              </a:rPr>
              <a:t>i = 0; i &lt; 10; i++) {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>
                <a:latin typeface="Consolas"/>
              </a:rPr>
              <a:t>        </a:t>
            </a:r>
            <a:r>
              <a:rPr lang="nl-NL" sz="2400" dirty="0" err="1">
                <a:latin typeface="Consolas"/>
              </a:rPr>
              <a:t>usleep</a:t>
            </a:r>
            <a:r>
              <a:rPr lang="nl-NL" sz="2400" dirty="0">
                <a:latin typeface="Consolas"/>
              </a:rPr>
              <a:t>(100000);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>
                <a:latin typeface="Consolas"/>
              </a:rPr>
              <a:t>        </a:t>
            </a:r>
            <a:r>
              <a:rPr lang="nl-NL" sz="2400" dirty="0" err="1">
                <a:latin typeface="Consolas"/>
              </a:rPr>
              <a:t>printf</a:t>
            </a:r>
            <a:r>
              <a:rPr lang="nl-NL" sz="2400" dirty="0">
                <a:latin typeface="Consolas"/>
              </a:rPr>
              <a:t>("print1\n");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>
                <a:latin typeface="Consolas"/>
              </a:rPr>
              <a:t>    }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>
                <a:latin typeface="Consolas"/>
              </a:rPr>
              <a:t>    </a:t>
            </a:r>
            <a:r>
              <a:rPr lang="nl-NL" sz="2400" dirty="0">
                <a:solidFill>
                  <a:srgbClr val="0070C0"/>
                </a:solidFill>
                <a:latin typeface="Consolas"/>
              </a:rPr>
              <a:t>return</a:t>
            </a:r>
            <a:r>
              <a:rPr lang="nl-NL" sz="2400" dirty="0">
                <a:latin typeface="Consolas"/>
              </a:rPr>
              <a:t> NULL;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>
                <a:latin typeface="Consolas"/>
              </a:rPr>
              <a:t>}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endParaRPr lang="nl-NL" sz="2400" dirty="0">
              <a:latin typeface="Consolas"/>
            </a:endParaRP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 err="1">
                <a:solidFill>
                  <a:srgbClr val="0070C0"/>
                </a:solidFill>
                <a:latin typeface="Consolas"/>
              </a:rPr>
              <a:t>void</a:t>
            </a:r>
            <a:r>
              <a:rPr lang="nl-NL" sz="2400" dirty="0">
                <a:solidFill>
                  <a:srgbClr val="0070C0"/>
                </a:solidFill>
                <a:latin typeface="Consolas"/>
              </a:rPr>
              <a:t> </a:t>
            </a:r>
            <a:r>
              <a:rPr lang="nl-NL" sz="2400" dirty="0">
                <a:latin typeface="Consolas"/>
              </a:rPr>
              <a:t>*print2(</a:t>
            </a:r>
            <a:r>
              <a:rPr lang="nl-NL" sz="2400" dirty="0" err="1">
                <a:solidFill>
                  <a:srgbClr val="0070C0"/>
                </a:solidFill>
                <a:latin typeface="Consolas"/>
              </a:rPr>
              <a:t>void</a:t>
            </a:r>
            <a:r>
              <a:rPr lang="nl-NL" sz="2400" dirty="0">
                <a:solidFill>
                  <a:srgbClr val="0070C0"/>
                </a:solidFill>
                <a:latin typeface="Consolas"/>
              </a:rPr>
              <a:t> </a:t>
            </a:r>
            <a:r>
              <a:rPr lang="nl-NL" sz="2400" dirty="0">
                <a:latin typeface="Consolas"/>
              </a:rPr>
              <a:t>*par) {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>
                <a:latin typeface="Consolas"/>
              </a:rPr>
              <a:t>    </a:t>
            </a:r>
            <a:r>
              <a:rPr lang="nl-NL" sz="2400" dirty="0" err="1">
                <a:solidFill>
                  <a:srgbClr val="0070C0"/>
                </a:solidFill>
                <a:latin typeface="Consolas"/>
              </a:rPr>
              <a:t>for</a:t>
            </a:r>
            <a:r>
              <a:rPr lang="nl-NL" sz="2400" dirty="0">
                <a:solidFill>
                  <a:srgbClr val="0070C0"/>
                </a:solidFill>
                <a:latin typeface="Consolas"/>
              </a:rPr>
              <a:t> </a:t>
            </a:r>
            <a:r>
              <a:rPr lang="nl-NL" sz="2400" dirty="0">
                <a:latin typeface="Consolas"/>
              </a:rPr>
              <a:t>(</a:t>
            </a:r>
            <a:r>
              <a:rPr lang="nl-NL" sz="2400" dirty="0">
                <a:solidFill>
                  <a:srgbClr val="0070C0"/>
                </a:solidFill>
                <a:latin typeface="Consolas"/>
              </a:rPr>
              <a:t>int</a:t>
            </a:r>
            <a:r>
              <a:rPr lang="nl-NL" sz="2400" dirty="0">
                <a:latin typeface="Consolas"/>
              </a:rPr>
              <a:t> i = 0; i &lt; 10; i++) {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>
                <a:latin typeface="Consolas"/>
              </a:rPr>
              <a:t>        </a:t>
            </a:r>
            <a:r>
              <a:rPr lang="nl-NL" sz="2400" dirty="0" err="1">
                <a:latin typeface="Consolas"/>
              </a:rPr>
              <a:t>usleep</a:t>
            </a:r>
            <a:r>
              <a:rPr lang="nl-NL" sz="2400" dirty="0">
                <a:latin typeface="Consolas"/>
              </a:rPr>
              <a:t>(200000);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>
                <a:latin typeface="Consolas"/>
              </a:rPr>
              <a:t>        </a:t>
            </a:r>
            <a:r>
              <a:rPr lang="nl-NL" sz="2400" dirty="0" err="1">
                <a:latin typeface="Consolas"/>
              </a:rPr>
              <a:t>printf</a:t>
            </a:r>
            <a:r>
              <a:rPr lang="nl-NL" sz="2400" dirty="0">
                <a:latin typeface="Consolas"/>
              </a:rPr>
              <a:t>("print2\n");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>
                <a:latin typeface="Consolas"/>
              </a:rPr>
              <a:t>    }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>
                <a:latin typeface="Consolas"/>
              </a:rPr>
              <a:t>    </a:t>
            </a:r>
            <a:r>
              <a:rPr lang="nl-NL" sz="2400" dirty="0">
                <a:solidFill>
                  <a:srgbClr val="0070C0"/>
                </a:solidFill>
                <a:latin typeface="Consolas"/>
              </a:rPr>
              <a:t>return</a:t>
            </a:r>
            <a:r>
              <a:rPr lang="nl-NL" sz="2400" dirty="0">
                <a:latin typeface="Consolas"/>
              </a:rPr>
              <a:t> NULL;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>
                <a:latin typeface="Consolas"/>
              </a:rPr>
              <a:t>}</a:t>
            </a:r>
            <a:endParaRPr lang="nl-NL" sz="2400" dirty="0"/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1847528" y="1124744"/>
            <a:ext cx="8424936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90000"/>
              <a:defRPr/>
            </a:pPr>
            <a:endParaRPr lang="nl-NL" sz="2000" dirty="0">
              <a:latin typeface="Consola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Knowledge clip pthread</a:t>
            </a:r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9258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Pthread</a:t>
            </a:r>
            <a:r>
              <a:rPr lang="en-US" dirty="0"/>
              <a:t> Example (2 of 2)</a:t>
            </a:r>
            <a:endParaRPr lang="nl-NL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7408" y="1124744"/>
            <a:ext cx="10814992" cy="5184576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 err="1">
                <a:solidFill>
                  <a:srgbClr val="0070C0"/>
                </a:solidFill>
                <a:latin typeface="Consolas"/>
              </a:rPr>
              <a:t>void</a:t>
            </a:r>
            <a:r>
              <a:rPr lang="nl-NL" sz="2400" dirty="0">
                <a:latin typeface="Consolas"/>
              </a:rPr>
              <a:t> *</a:t>
            </a:r>
            <a:r>
              <a:rPr lang="nl-NL" sz="2400" dirty="0" err="1">
                <a:latin typeface="Consolas"/>
              </a:rPr>
              <a:t>main_thread</a:t>
            </a:r>
            <a:r>
              <a:rPr lang="nl-NL" sz="2400" dirty="0">
                <a:latin typeface="Consolas"/>
              </a:rPr>
              <a:t>(</a:t>
            </a:r>
            <a:r>
              <a:rPr lang="nl-NL" sz="2400" dirty="0" err="1">
                <a:solidFill>
                  <a:srgbClr val="0070C0"/>
                </a:solidFill>
                <a:latin typeface="Consolas"/>
              </a:rPr>
              <a:t>void</a:t>
            </a:r>
            <a:r>
              <a:rPr lang="nl-NL" sz="2400" dirty="0">
                <a:latin typeface="Consolas"/>
              </a:rPr>
              <a:t> *</a:t>
            </a:r>
            <a:r>
              <a:rPr lang="nl-NL" sz="2400" dirty="0" err="1">
                <a:latin typeface="Consolas"/>
              </a:rPr>
              <a:t>arg</a:t>
            </a:r>
            <a:r>
              <a:rPr lang="nl-NL" sz="2400" dirty="0">
                <a:latin typeface="Consolas"/>
              </a:rPr>
              <a:t>) {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>
                <a:latin typeface="Consolas"/>
              </a:rPr>
              <a:t>    </a:t>
            </a:r>
            <a:r>
              <a:rPr lang="nl-NL" sz="2400" dirty="0" err="1">
                <a:solidFill>
                  <a:srgbClr val="0070C0"/>
                </a:solidFill>
                <a:latin typeface="Consolas"/>
              </a:rPr>
              <a:t>pthread_attr_t</a:t>
            </a:r>
            <a:r>
              <a:rPr lang="nl-NL" sz="2400" dirty="0">
                <a:latin typeface="Consolas"/>
              </a:rPr>
              <a:t> </a:t>
            </a:r>
            <a:r>
              <a:rPr lang="nl-NL" sz="2400" dirty="0" err="1">
                <a:latin typeface="Consolas"/>
              </a:rPr>
              <a:t>pta</a:t>
            </a:r>
            <a:r>
              <a:rPr lang="nl-NL" sz="2400" dirty="0">
                <a:latin typeface="Consolas"/>
              </a:rPr>
              <a:t>;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>
                <a:latin typeface="Consolas"/>
              </a:rPr>
              <a:t>    </a:t>
            </a:r>
            <a:r>
              <a:rPr lang="nl-NL" sz="2400" dirty="0" err="1">
                <a:latin typeface="Consolas"/>
              </a:rPr>
              <a:t>pthread_attr_init</a:t>
            </a:r>
            <a:r>
              <a:rPr lang="nl-NL" sz="2400" dirty="0">
                <a:latin typeface="Consolas"/>
              </a:rPr>
              <a:t>(&amp;</a:t>
            </a:r>
            <a:r>
              <a:rPr lang="nl-NL" sz="2400" dirty="0" err="1">
                <a:latin typeface="Consolas"/>
              </a:rPr>
              <a:t>pta</a:t>
            </a:r>
            <a:r>
              <a:rPr lang="nl-NL" sz="2400" dirty="0">
                <a:latin typeface="Consolas"/>
              </a:rPr>
              <a:t>);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>
                <a:latin typeface="Consolas"/>
              </a:rPr>
              <a:t>    </a:t>
            </a:r>
            <a:r>
              <a:rPr lang="nl-NL" sz="2400" dirty="0" err="1">
                <a:latin typeface="Consolas"/>
              </a:rPr>
              <a:t>pthread_attr_setstacksize</a:t>
            </a:r>
            <a:r>
              <a:rPr lang="nl-NL" sz="2400" dirty="0">
                <a:latin typeface="Consolas"/>
              </a:rPr>
              <a:t>(&amp;</a:t>
            </a:r>
            <a:r>
              <a:rPr lang="nl-NL" sz="2400" dirty="0" err="1">
                <a:latin typeface="Consolas"/>
              </a:rPr>
              <a:t>pta</a:t>
            </a:r>
            <a:r>
              <a:rPr lang="nl-NL" sz="2400" dirty="0">
                <a:latin typeface="Consolas"/>
              </a:rPr>
              <a:t>, 1024);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endParaRPr lang="nl-NL" sz="2400" dirty="0">
              <a:latin typeface="Consolas"/>
            </a:endParaRP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>
                <a:latin typeface="Consolas"/>
              </a:rPr>
              <a:t>    </a:t>
            </a:r>
            <a:r>
              <a:rPr lang="nl-NL" sz="2400" dirty="0" err="1">
                <a:solidFill>
                  <a:srgbClr val="0070C0"/>
                </a:solidFill>
                <a:latin typeface="Consolas"/>
              </a:rPr>
              <a:t>pthread_t</a:t>
            </a:r>
            <a:r>
              <a:rPr lang="nl-NL" sz="2400" dirty="0">
                <a:latin typeface="Consolas"/>
              </a:rPr>
              <a:t> t1, t2;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>
                <a:latin typeface="Consolas"/>
              </a:rPr>
              <a:t>    </a:t>
            </a:r>
            <a:r>
              <a:rPr lang="nl-NL" sz="2400" dirty="0" err="1">
                <a:latin typeface="Consolas"/>
              </a:rPr>
              <a:t>pthread_create</a:t>
            </a:r>
            <a:r>
              <a:rPr lang="nl-NL" sz="2400" dirty="0">
                <a:latin typeface="Consolas"/>
              </a:rPr>
              <a:t>(&amp;t1, &amp;</a:t>
            </a:r>
            <a:r>
              <a:rPr lang="nl-NL" sz="2400" dirty="0" err="1">
                <a:latin typeface="Consolas"/>
              </a:rPr>
              <a:t>pta</a:t>
            </a:r>
            <a:r>
              <a:rPr lang="nl-NL" sz="2400" dirty="0">
                <a:latin typeface="Consolas"/>
              </a:rPr>
              <a:t>, &amp;</a:t>
            </a:r>
            <a:r>
              <a:rPr lang="nl-NL" sz="2400" dirty="0">
                <a:solidFill>
                  <a:srgbClr val="C00000"/>
                </a:solidFill>
                <a:latin typeface="Consolas"/>
              </a:rPr>
              <a:t>print1</a:t>
            </a:r>
            <a:r>
              <a:rPr lang="nl-NL" sz="2400" dirty="0">
                <a:latin typeface="Consolas"/>
              </a:rPr>
              <a:t>, NULL);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>
                <a:latin typeface="Consolas"/>
              </a:rPr>
              <a:t>    </a:t>
            </a:r>
            <a:r>
              <a:rPr lang="nl-NL" sz="2400" dirty="0" err="1">
                <a:latin typeface="Consolas"/>
              </a:rPr>
              <a:t>pthread_create</a:t>
            </a:r>
            <a:r>
              <a:rPr lang="nl-NL" sz="2400" dirty="0">
                <a:latin typeface="Consolas"/>
              </a:rPr>
              <a:t>(&amp;t2, &amp;</a:t>
            </a:r>
            <a:r>
              <a:rPr lang="nl-NL" sz="2400" dirty="0" err="1">
                <a:latin typeface="Consolas"/>
              </a:rPr>
              <a:t>pta</a:t>
            </a:r>
            <a:r>
              <a:rPr lang="nl-NL" sz="2400" dirty="0">
                <a:latin typeface="Consolas"/>
              </a:rPr>
              <a:t>, &amp;</a:t>
            </a:r>
            <a:r>
              <a:rPr lang="nl-NL" sz="2400" dirty="0">
                <a:solidFill>
                  <a:srgbClr val="C00000"/>
                </a:solidFill>
                <a:latin typeface="Consolas"/>
              </a:rPr>
              <a:t>print2</a:t>
            </a:r>
            <a:r>
              <a:rPr lang="nl-NL" sz="2400" dirty="0">
                <a:latin typeface="Consolas"/>
              </a:rPr>
              <a:t>, NULL);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endParaRPr lang="nl-NL" sz="2400" dirty="0">
              <a:latin typeface="Consolas"/>
            </a:endParaRP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>
                <a:latin typeface="Consolas"/>
              </a:rPr>
              <a:t>    </a:t>
            </a:r>
            <a:r>
              <a:rPr lang="nl-NL" sz="2400" dirty="0" err="1">
                <a:latin typeface="Consolas"/>
              </a:rPr>
              <a:t>pthread_join</a:t>
            </a:r>
            <a:r>
              <a:rPr lang="nl-NL" sz="2400" dirty="0">
                <a:latin typeface="Consolas"/>
              </a:rPr>
              <a:t>(t1, NULL);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>
                <a:latin typeface="Consolas"/>
              </a:rPr>
              <a:t>    </a:t>
            </a:r>
            <a:r>
              <a:rPr lang="nl-NL" sz="2400" dirty="0" err="1">
                <a:latin typeface="Consolas"/>
              </a:rPr>
              <a:t>pthread_join</a:t>
            </a:r>
            <a:r>
              <a:rPr lang="nl-NL" sz="2400" dirty="0">
                <a:latin typeface="Consolas"/>
              </a:rPr>
              <a:t>(t2, NULL);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endParaRPr lang="nl-NL" sz="2400" dirty="0">
              <a:latin typeface="Consolas"/>
            </a:endParaRP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>
                <a:latin typeface="Consolas"/>
              </a:rPr>
              <a:t>    check( </a:t>
            </a:r>
            <a:r>
              <a:rPr lang="nl-NL" sz="2400" dirty="0" err="1">
                <a:latin typeface="Consolas"/>
              </a:rPr>
              <a:t>pthread_attr_destroy</a:t>
            </a:r>
            <a:r>
              <a:rPr lang="nl-NL" sz="2400" dirty="0">
                <a:latin typeface="Consolas"/>
              </a:rPr>
              <a:t>(&amp;</a:t>
            </a:r>
            <a:r>
              <a:rPr lang="nl-NL" sz="2400" dirty="0" err="1">
                <a:latin typeface="Consolas"/>
              </a:rPr>
              <a:t>pta</a:t>
            </a:r>
            <a:r>
              <a:rPr lang="nl-NL" sz="2400" dirty="0">
                <a:latin typeface="Consolas"/>
              </a:rPr>
              <a:t>) );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>
                <a:latin typeface="Consolas"/>
              </a:rPr>
              <a:t>    </a:t>
            </a:r>
            <a:r>
              <a:rPr lang="nl-NL" sz="2400" dirty="0">
                <a:solidFill>
                  <a:srgbClr val="0070C0"/>
                </a:solidFill>
                <a:latin typeface="Consolas"/>
              </a:rPr>
              <a:t>return</a:t>
            </a:r>
            <a:r>
              <a:rPr lang="nl-NL" sz="2400" dirty="0">
                <a:latin typeface="Consolas"/>
              </a:rPr>
              <a:t> NULL;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SzPct val="90000"/>
              <a:buNone/>
              <a:defRPr/>
            </a:pPr>
            <a:r>
              <a:rPr lang="nl-NL" sz="2400" dirty="0">
                <a:latin typeface="Consolas"/>
              </a:rPr>
              <a:t>}</a:t>
            </a:r>
            <a:endParaRPr lang="nl-NL" sz="2400" dirty="0"/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1847528" y="1124744"/>
            <a:ext cx="8424936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90000"/>
              <a:defRPr/>
            </a:pPr>
            <a:endParaRPr lang="nl-NL" sz="2000" dirty="0">
              <a:latin typeface="Consola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Knowledge clip pthread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5</a:t>
            </a:fld>
            <a:endParaRPr lang="nl-NL" dirty="0"/>
          </a:p>
        </p:txBody>
      </p:sp>
      <p:sp>
        <p:nvSpPr>
          <p:cNvPr id="10" name="Tekstvak 9"/>
          <p:cNvSpPr txBox="1"/>
          <p:nvPr/>
        </p:nvSpPr>
        <p:spPr>
          <a:xfrm>
            <a:off x="5818553" y="6144239"/>
            <a:ext cx="2385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/>
              <a:t>Source: </a:t>
            </a:r>
            <a:r>
              <a:rPr lang="nl-NL" sz="2400" dirty="0" err="1">
                <a:hlinkClick r:id="rId2"/>
              </a:rPr>
              <a:t>pthread.c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4145624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-thema">
  <a:themeElements>
    <a:clrScheme name="Aangepast 3">
      <a:dk1>
        <a:sysClr val="windowText" lastClr="000000"/>
      </a:dk1>
      <a:lt1>
        <a:sysClr val="window" lastClr="FFFFFF"/>
      </a:lt1>
      <a:dk2>
        <a:srgbClr val="C00000"/>
      </a:dk2>
      <a:lt2>
        <a:srgbClr val="FFFFFF"/>
      </a:lt2>
      <a:accent1>
        <a:srgbClr val="C00000"/>
      </a:accent1>
      <a:accent2>
        <a:srgbClr val="C0504D"/>
      </a:accent2>
      <a:accent3>
        <a:srgbClr val="1F497D"/>
      </a:accent3>
      <a:accent4>
        <a:srgbClr val="4F81BD"/>
      </a:accent4>
      <a:accent5>
        <a:srgbClr val="4BACC6"/>
      </a:accent5>
      <a:accent6>
        <a:srgbClr val="F79646"/>
      </a:accent6>
      <a:hlink>
        <a:srgbClr val="0000FF"/>
      </a:hlink>
      <a:folHlink>
        <a:srgbClr val="0000FF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2783</TotalTime>
  <Words>316</Words>
  <Application>Microsoft Office PowerPoint</Application>
  <PresentationFormat>Breedbeeld</PresentationFormat>
  <Paragraphs>64</Paragraphs>
  <Slides>5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Consolas</vt:lpstr>
      <vt:lpstr>Office-thema</vt:lpstr>
      <vt:lpstr>Knowledge Clip</vt:lpstr>
      <vt:lpstr>Example Embedded System</vt:lpstr>
      <vt:lpstr>POSIX</vt:lpstr>
      <vt:lpstr>Pthread Example (1 of 2)</vt:lpstr>
      <vt:lpstr>Pthread Example (2 of 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VersD</dc:creator>
  <cp:lastModifiedBy>Broeders, J.Z.M. (Harry)</cp:lastModifiedBy>
  <cp:revision>396</cp:revision>
  <dcterms:modified xsi:type="dcterms:W3CDTF">2021-09-25T17:07:25Z</dcterms:modified>
</cp:coreProperties>
</file>