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3" r:id="rId3"/>
    <p:sldId id="345" r:id="rId4"/>
    <p:sldId id="346" r:id="rId5"/>
  </p:sldIdLst>
  <p:sldSz cx="12192000" cy="6858000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18"/>
    <a:srgbClr val="FFFFFF"/>
    <a:srgbClr val="CA0032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8714" autoAdjust="0"/>
  </p:normalViewPr>
  <p:slideViewPr>
    <p:cSldViewPr>
      <p:cViewPr varScale="1">
        <p:scale>
          <a:sx n="111" d="100"/>
          <a:sy n="111" d="100"/>
        </p:scale>
        <p:origin x="86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A9062207-14BB-4FFF-B0E6-408736B35A74}" type="datetimeFigureOut">
              <a:rPr lang="en-GB" smtClean="0"/>
              <a:pPr/>
              <a:t>25/09/2021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7AB1E31A-B677-4339-A49C-591CAB77940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1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F2163784-BB27-424D-BCD1-75E5752009C4}" type="datetimeFigureOut">
              <a:rPr lang="en-GB" smtClean="0"/>
              <a:pPr/>
              <a:t>25/09/2021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6763"/>
            <a:ext cx="68135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D1BB639E-28E7-4199-A1F9-05571176638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6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" y="766763"/>
            <a:ext cx="6813550" cy="3833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B639E-28E7-4199-A1F9-0557117663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90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079776" y="0"/>
            <a:ext cx="8112224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40797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67808" y="620688"/>
            <a:ext cx="7584843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67808" y="2708920"/>
            <a:ext cx="7584843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pic>
        <p:nvPicPr>
          <p:cNvPr id="7" name="Picture 6" descr="HR_Logo_websafe_punt boven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034" y="620713"/>
            <a:ext cx="1870364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pthread with parameters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het opmaakprofiel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pthread with parameters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61729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2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Knowledge clip pthread with parameters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55840" y="6492876"/>
            <a:ext cx="2496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83117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 userDrawn="1"/>
        </p:nvCxnSpPr>
        <p:spPr>
          <a:xfrm>
            <a:off x="527382" y="764704"/>
            <a:ext cx="114252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80576" y="5953894"/>
            <a:ext cx="846833" cy="865188"/>
          </a:xfrm>
          <a:prstGeom prst="rect">
            <a:avLst/>
          </a:prstGeom>
          <a:noFill/>
        </p:spPr>
      </p:pic>
      <p:pic>
        <p:nvPicPr>
          <p:cNvPr id="16" name="Picture 20" descr="EE_rood_websafe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91549" y="6550165"/>
            <a:ext cx="2977423" cy="2603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ojz@h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HR_ELEKTRO/ros01/src/master/Voorbeelden/pthread_par.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7889" y="620688"/>
            <a:ext cx="6336704" cy="2016224"/>
          </a:xfrm>
        </p:spPr>
        <p:txBody>
          <a:bodyPr/>
          <a:lstStyle/>
          <a:p>
            <a:r>
              <a:rPr lang="nl-NL" dirty="0"/>
              <a:t>Knowledge Clip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9936" y="2708920"/>
            <a:ext cx="5688632" cy="1080120"/>
          </a:xfrm>
        </p:spPr>
        <p:txBody>
          <a:bodyPr>
            <a:normAutofit/>
          </a:bodyPr>
          <a:lstStyle/>
          <a:p>
            <a:r>
              <a:rPr lang="nl-NL" dirty="0"/>
              <a:t>Embedded Systems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47928" y="4653136"/>
            <a:ext cx="583264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nl-NL" sz="4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Pthread</a:t>
            </a:r>
            <a:endParaRPr lang="nl-NL" sz="4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nl-NL" sz="40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</a:t>
            </a:r>
            <a:r>
              <a:rPr lang="nl-NL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Parameters</a:t>
            </a:r>
            <a:endParaRPr lang="en-GB" sz="4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84" y="5877272"/>
            <a:ext cx="2520280" cy="792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000" dirty="0">
                <a:solidFill>
                  <a:srgbClr val="CA003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linkClick r:id="rId3"/>
              </a:rPr>
              <a:t>brojz@hr.nl</a:t>
            </a:r>
            <a:endParaRPr lang="nl-NL" sz="2000" dirty="0">
              <a:solidFill>
                <a:srgbClr val="CA003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nl-NL" sz="2000" dirty="0">
              <a:solidFill>
                <a:srgbClr val="CA003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Pthread</a:t>
            </a:r>
            <a:r>
              <a:rPr lang="en-US" dirty="0"/>
              <a:t> without Parameters</a:t>
            </a:r>
            <a:endParaRPr lang="nl-NL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124744"/>
            <a:ext cx="10814992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latin typeface="Consolas"/>
              </a:rPr>
              <a:t> *print1(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*par)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for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(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int</a:t>
            </a:r>
            <a:r>
              <a:rPr lang="nl-NL" sz="2400" dirty="0">
                <a:solidFill>
                  <a:srgbClr val="640018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i = 0; i &lt; 10; i++)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    </a:t>
            </a:r>
            <a:r>
              <a:rPr lang="nl-NL" sz="2400" dirty="0" err="1">
                <a:latin typeface="Consolas"/>
              </a:rPr>
              <a:t>usleep</a:t>
            </a:r>
            <a:r>
              <a:rPr lang="nl-NL" sz="2400" dirty="0">
                <a:latin typeface="Consolas"/>
              </a:rPr>
              <a:t>(100000);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    </a:t>
            </a:r>
            <a:r>
              <a:rPr lang="nl-NL" sz="2400" dirty="0" err="1">
                <a:latin typeface="Consolas"/>
              </a:rPr>
              <a:t>printf</a:t>
            </a:r>
            <a:r>
              <a:rPr lang="nl-NL" sz="2400" dirty="0">
                <a:latin typeface="Consolas"/>
              </a:rPr>
              <a:t>("print1\n");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}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return</a:t>
            </a:r>
            <a:r>
              <a:rPr lang="nl-NL" sz="2400" dirty="0">
                <a:latin typeface="Consolas"/>
              </a:rPr>
              <a:t> NULL;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}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endParaRPr lang="nl-NL" sz="2400" dirty="0">
              <a:latin typeface="Consolas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*print2(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*par)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for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(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int</a:t>
            </a:r>
            <a:r>
              <a:rPr lang="nl-NL" sz="2400" dirty="0">
                <a:latin typeface="Consolas"/>
              </a:rPr>
              <a:t> i = 0; i &lt; 10; i++)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    </a:t>
            </a:r>
            <a:r>
              <a:rPr lang="nl-NL" sz="2400" dirty="0" err="1">
                <a:latin typeface="Consolas"/>
              </a:rPr>
              <a:t>usleep</a:t>
            </a:r>
            <a:r>
              <a:rPr lang="nl-NL" sz="2400" dirty="0">
                <a:latin typeface="Consolas"/>
              </a:rPr>
              <a:t>(200000);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    </a:t>
            </a:r>
            <a:r>
              <a:rPr lang="nl-NL" sz="2400" dirty="0" err="1">
                <a:latin typeface="Consolas"/>
              </a:rPr>
              <a:t>printf</a:t>
            </a:r>
            <a:r>
              <a:rPr lang="nl-NL" sz="2400" dirty="0">
                <a:latin typeface="Consolas"/>
              </a:rPr>
              <a:t>("print2\n");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}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return</a:t>
            </a:r>
            <a:r>
              <a:rPr lang="nl-NL" sz="2400" dirty="0">
                <a:latin typeface="Consolas"/>
              </a:rPr>
              <a:t> NULL;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}</a:t>
            </a:r>
            <a:endParaRPr lang="nl-NL" sz="24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47528" y="1124744"/>
            <a:ext cx="842493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nl-NL" sz="2000" dirty="0">
              <a:latin typeface="Consola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pthread with parameters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5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Pthread</a:t>
            </a:r>
            <a:r>
              <a:rPr lang="en-US" dirty="0"/>
              <a:t> with Parameters Example (1 of 2)</a:t>
            </a:r>
            <a:endParaRPr lang="nl-NL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124744"/>
            <a:ext cx="10814992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 err="1">
                <a:solidFill>
                  <a:srgbClr val="0070C0"/>
                </a:solidFill>
                <a:latin typeface="Consolas"/>
              </a:rPr>
              <a:t>typedef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Consolas"/>
              </a:rPr>
              <a:t>struct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en-US" sz="2400" dirty="0">
                <a:latin typeface="Consolas"/>
              </a:rPr>
              <a:t>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char</a:t>
            </a:r>
            <a:r>
              <a:rPr lang="en-US" sz="2400" dirty="0">
                <a:latin typeface="Consolas"/>
              </a:rPr>
              <a:t> *</a:t>
            </a:r>
            <a:r>
              <a:rPr lang="en-US" sz="2400" dirty="0" err="1">
                <a:latin typeface="Consolas"/>
              </a:rPr>
              <a:t>msg</a:t>
            </a:r>
            <a:r>
              <a:rPr lang="en-US" sz="2400" dirty="0"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</a:t>
            </a:r>
            <a:r>
              <a:rPr lang="en-US" sz="2400" dirty="0" err="1">
                <a:solidFill>
                  <a:srgbClr val="0070C0"/>
                </a:solidFill>
                <a:latin typeface="Consolas"/>
              </a:rPr>
              <a:t>useconds_t</a:t>
            </a:r>
            <a:r>
              <a:rPr lang="en-US" sz="2400" dirty="0">
                <a:latin typeface="Consolas"/>
              </a:rPr>
              <a:t> us;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} </a:t>
            </a:r>
            <a:r>
              <a:rPr lang="en-US" sz="2400" dirty="0" err="1">
                <a:solidFill>
                  <a:srgbClr val="0070C0"/>
                </a:solidFill>
                <a:latin typeface="Consolas"/>
              </a:rPr>
              <a:t>par_t</a:t>
            </a:r>
            <a:r>
              <a:rPr lang="en-US" sz="2400" dirty="0"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endParaRPr lang="en-US" sz="2400" dirty="0">
              <a:latin typeface="Consolas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solidFill>
                  <a:srgbClr val="0070C0"/>
                </a:solidFill>
                <a:latin typeface="Consolas"/>
              </a:rPr>
              <a:t>void</a:t>
            </a:r>
            <a:r>
              <a:rPr lang="en-US" sz="2400" dirty="0">
                <a:latin typeface="Consolas"/>
              </a:rPr>
              <a:t> *print(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void</a:t>
            </a:r>
            <a:r>
              <a:rPr lang="en-US" sz="2400" dirty="0">
                <a:latin typeface="Consolas"/>
              </a:rPr>
              <a:t> *par)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</a:t>
            </a:r>
            <a:r>
              <a:rPr lang="en-US" sz="2400" dirty="0" err="1">
                <a:solidFill>
                  <a:srgbClr val="0070C0"/>
                </a:solidFill>
                <a:latin typeface="Consolas"/>
              </a:rPr>
              <a:t>par_t</a:t>
            </a:r>
            <a:r>
              <a:rPr lang="en-US" sz="2400" dirty="0">
                <a:latin typeface="Consolas"/>
              </a:rPr>
              <a:t>* p = par;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for (</a:t>
            </a:r>
            <a:r>
              <a:rPr lang="en-US" sz="2400" dirty="0" err="1">
                <a:solidFill>
                  <a:srgbClr val="0070C0"/>
                </a:solidFill>
                <a:latin typeface="Consolas"/>
              </a:rPr>
              <a:t>int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en-US" sz="2400" dirty="0">
                <a:latin typeface="Consolas"/>
              </a:rPr>
              <a:t>i = 0; i &lt; 10; i++)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    </a:t>
            </a:r>
            <a:r>
              <a:rPr lang="en-US" sz="2400" dirty="0" err="1">
                <a:latin typeface="Consolas"/>
              </a:rPr>
              <a:t>usleep</a:t>
            </a:r>
            <a:r>
              <a:rPr lang="en-US" sz="2400" dirty="0">
                <a:latin typeface="Consolas"/>
              </a:rPr>
              <a:t>(p-&gt;us);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    </a:t>
            </a:r>
            <a:r>
              <a:rPr lang="en-US" sz="2400" dirty="0" err="1">
                <a:latin typeface="Consolas"/>
              </a:rPr>
              <a:t>printf</a:t>
            </a:r>
            <a:r>
              <a:rPr lang="en-US" sz="2400" dirty="0">
                <a:latin typeface="Consolas"/>
              </a:rPr>
              <a:t>(p-&gt;</a:t>
            </a:r>
            <a:r>
              <a:rPr lang="en-US" sz="2400" dirty="0" err="1">
                <a:latin typeface="Consolas"/>
              </a:rPr>
              <a:t>msg</a:t>
            </a:r>
            <a:r>
              <a:rPr lang="en-US" sz="2400" dirty="0">
                <a:latin typeface="Consolas"/>
              </a:rPr>
              <a:t>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}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    </a:t>
            </a:r>
            <a:r>
              <a:rPr lang="en-US" sz="2400" dirty="0">
                <a:solidFill>
                  <a:srgbClr val="0070C0"/>
                </a:solidFill>
                <a:latin typeface="Consolas"/>
              </a:rPr>
              <a:t>return</a:t>
            </a:r>
            <a:r>
              <a:rPr lang="en-US" sz="2400" dirty="0">
                <a:latin typeface="Consolas"/>
              </a:rPr>
              <a:t> NULL;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en-US" sz="2400" dirty="0">
                <a:latin typeface="Consolas"/>
              </a:rPr>
              <a:t>}</a:t>
            </a:r>
            <a:endParaRPr lang="nl-NL" sz="24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47528" y="1124744"/>
            <a:ext cx="842493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nl-NL" sz="2000" dirty="0">
              <a:latin typeface="Consola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pthread with parameters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26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Pthread</a:t>
            </a:r>
            <a:r>
              <a:rPr lang="en-US" dirty="0"/>
              <a:t> with Parameters Example (2 of 2)</a:t>
            </a:r>
            <a:endParaRPr lang="nl-NL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980728"/>
            <a:ext cx="10814992" cy="518457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latin typeface="Consolas"/>
              </a:rPr>
              <a:t> *</a:t>
            </a:r>
            <a:r>
              <a:rPr lang="nl-NL" sz="2400" dirty="0" err="1">
                <a:latin typeface="Consolas"/>
              </a:rPr>
              <a:t>main_thread</a:t>
            </a:r>
            <a:r>
              <a:rPr lang="nl-NL" sz="2400" dirty="0">
                <a:latin typeface="Consolas"/>
              </a:rPr>
              <a:t>(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void</a:t>
            </a:r>
            <a:r>
              <a:rPr lang="nl-NL" sz="2400" dirty="0">
                <a:latin typeface="Consolas"/>
              </a:rPr>
              <a:t> *</a:t>
            </a:r>
            <a:r>
              <a:rPr lang="nl-NL" sz="2400" dirty="0" err="1">
                <a:latin typeface="Consolas"/>
              </a:rPr>
              <a:t>arg</a:t>
            </a:r>
            <a:r>
              <a:rPr lang="nl-NL" sz="2400" dirty="0">
                <a:latin typeface="Consolas"/>
              </a:rPr>
              <a:t>) {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pthread_attr_t</a:t>
            </a:r>
            <a:r>
              <a:rPr lang="nl-NL" sz="2400" dirty="0">
                <a:latin typeface="Consolas"/>
              </a:rPr>
              <a:t> 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pthread_attr_init</a:t>
            </a:r>
            <a:r>
              <a:rPr lang="nl-NL" sz="2400" dirty="0">
                <a:latin typeface="Consolas"/>
              </a:rPr>
              <a:t>(&amp;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pthread_attr_setstacksize</a:t>
            </a:r>
            <a:r>
              <a:rPr lang="nl-NL" sz="2400" dirty="0">
                <a:latin typeface="Consolas"/>
              </a:rPr>
              <a:t>(&amp;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, 1024);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endParaRPr lang="nl-NL" sz="2400" dirty="0">
              <a:latin typeface="Consolas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pthread_t</a:t>
            </a:r>
            <a:r>
              <a:rPr lang="nl-NL" sz="2400" dirty="0">
                <a:latin typeface="Consolas"/>
              </a:rPr>
              <a:t> t1, t2;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par_t</a:t>
            </a:r>
            <a:r>
              <a:rPr lang="nl-NL" sz="2400" dirty="0">
                <a:latin typeface="Consolas"/>
              </a:rPr>
              <a:t> p1 = {"print1\n", 100000};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solidFill>
                  <a:srgbClr val="0070C0"/>
                </a:solidFill>
                <a:latin typeface="Consolas"/>
              </a:rPr>
              <a:t>par_t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 </a:t>
            </a:r>
            <a:r>
              <a:rPr lang="nl-NL" sz="2400" dirty="0">
                <a:latin typeface="Consolas"/>
              </a:rPr>
              <a:t>p2 = {"print2\n", 200000};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pthread_create</a:t>
            </a:r>
            <a:r>
              <a:rPr lang="nl-NL" sz="2400" dirty="0">
                <a:latin typeface="Consolas"/>
              </a:rPr>
              <a:t>(&amp;t1, &amp;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, &amp;</a:t>
            </a:r>
            <a:r>
              <a:rPr lang="nl-NL" sz="2400" dirty="0">
                <a:solidFill>
                  <a:srgbClr val="C00000"/>
                </a:solidFill>
                <a:latin typeface="Consolas"/>
              </a:rPr>
              <a:t>print</a:t>
            </a:r>
            <a:r>
              <a:rPr lang="nl-NL" sz="2400" dirty="0">
                <a:latin typeface="Consolas"/>
              </a:rPr>
              <a:t>, &amp;</a:t>
            </a:r>
            <a:r>
              <a:rPr lang="nl-NL" sz="2400" dirty="0">
                <a:solidFill>
                  <a:srgbClr val="C00000"/>
                </a:solidFill>
                <a:latin typeface="Consolas"/>
              </a:rPr>
              <a:t>p1</a:t>
            </a:r>
            <a:r>
              <a:rPr lang="nl-NL" sz="2400" dirty="0">
                <a:latin typeface="Consolas"/>
              </a:rPr>
              <a:t>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pthread_create</a:t>
            </a:r>
            <a:r>
              <a:rPr lang="nl-NL" sz="2400" dirty="0">
                <a:latin typeface="Consolas"/>
              </a:rPr>
              <a:t>(&amp;t2, &amp;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, &amp;</a:t>
            </a:r>
            <a:r>
              <a:rPr lang="nl-NL" sz="2400" dirty="0">
                <a:solidFill>
                  <a:srgbClr val="C00000"/>
                </a:solidFill>
                <a:latin typeface="Consolas"/>
              </a:rPr>
              <a:t>print</a:t>
            </a:r>
            <a:r>
              <a:rPr lang="nl-NL" sz="2400" dirty="0">
                <a:latin typeface="Consolas"/>
              </a:rPr>
              <a:t>, &amp;</a:t>
            </a:r>
            <a:r>
              <a:rPr lang="nl-NL" sz="2400" dirty="0">
                <a:solidFill>
                  <a:srgbClr val="C00000"/>
                </a:solidFill>
                <a:latin typeface="Consolas"/>
              </a:rPr>
              <a:t>p2</a:t>
            </a:r>
            <a:r>
              <a:rPr lang="nl-NL" sz="2400" dirty="0">
                <a:latin typeface="Consolas"/>
              </a:rPr>
              <a:t>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pthread_join</a:t>
            </a:r>
            <a:r>
              <a:rPr lang="nl-NL" sz="2400" dirty="0">
                <a:latin typeface="Consolas"/>
              </a:rPr>
              <a:t>(t1, NULL);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 err="1">
                <a:latin typeface="Consolas"/>
              </a:rPr>
              <a:t>pthread_join</a:t>
            </a:r>
            <a:r>
              <a:rPr lang="nl-NL" sz="2400" dirty="0">
                <a:latin typeface="Consolas"/>
              </a:rPr>
              <a:t>(t2, NULL);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check( </a:t>
            </a:r>
            <a:r>
              <a:rPr lang="nl-NL" sz="2400" dirty="0" err="1">
                <a:latin typeface="Consolas"/>
              </a:rPr>
              <a:t>pthread_attr_destroy</a:t>
            </a:r>
            <a:r>
              <a:rPr lang="nl-NL" sz="2400" dirty="0">
                <a:latin typeface="Consolas"/>
              </a:rPr>
              <a:t>(&amp;</a:t>
            </a:r>
            <a:r>
              <a:rPr lang="nl-NL" sz="2400" dirty="0" err="1">
                <a:latin typeface="Consolas"/>
              </a:rPr>
              <a:t>pta</a:t>
            </a:r>
            <a:r>
              <a:rPr lang="nl-NL" sz="2400" dirty="0">
                <a:latin typeface="Consolas"/>
              </a:rPr>
              <a:t>) );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    </a:t>
            </a:r>
            <a:r>
              <a:rPr lang="nl-NL" sz="2400" dirty="0">
                <a:solidFill>
                  <a:srgbClr val="0070C0"/>
                </a:solidFill>
                <a:latin typeface="Consolas"/>
              </a:rPr>
              <a:t>return</a:t>
            </a:r>
            <a:r>
              <a:rPr lang="nl-NL" sz="2400" dirty="0">
                <a:latin typeface="Consolas"/>
              </a:rPr>
              <a:t> NULL;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SzPct val="90000"/>
              <a:buNone/>
              <a:defRPr/>
            </a:pPr>
            <a:r>
              <a:rPr lang="nl-NL" sz="2400" dirty="0">
                <a:latin typeface="Consolas"/>
              </a:rPr>
              <a:t>}</a:t>
            </a:r>
            <a:endParaRPr lang="nl-NL" sz="2400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847528" y="1124744"/>
            <a:ext cx="842493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nl-NL" sz="2000" dirty="0">
              <a:latin typeface="Consola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clip pthread with parameters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971168" y="6423719"/>
            <a:ext cx="2925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Source: </a:t>
            </a:r>
            <a:r>
              <a:rPr lang="nl-NL" sz="2400" dirty="0" err="1">
                <a:hlinkClick r:id="rId2"/>
              </a:rPr>
              <a:t>pthread_par.c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5054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3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C0504D"/>
      </a:accent2>
      <a:accent3>
        <a:srgbClr val="1F497D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2802</TotalTime>
  <Words>359</Words>
  <Application>Microsoft Office PowerPoint</Application>
  <PresentationFormat>Breedbeeld</PresentationFormat>
  <Paragraphs>60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Consolas</vt:lpstr>
      <vt:lpstr>Office-thema</vt:lpstr>
      <vt:lpstr>Knowledge Clip</vt:lpstr>
      <vt:lpstr>Pthread without Parameters</vt:lpstr>
      <vt:lpstr>Pthread with Parameters Example (1 of 2)</vt:lpstr>
      <vt:lpstr>Pthread with Parameters Example (2 of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VersD</dc:creator>
  <cp:lastModifiedBy>Broeders, J.Z.M. (Harry)</cp:lastModifiedBy>
  <cp:revision>396</cp:revision>
  <dcterms:modified xsi:type="dcterms:W3CDTF">2021-09-25T17:27:25Z</dcterms:modified>
</cp:coreProperties>
</file>