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28" r:id="rId3"/>
    <p:sldId id="338" r:id="rId4"/>
    <p:sldId id="335" r:id="rId5"/>
    <p:sldId id="337" r:id="rId6"/>
  </p:sldIdLst>
  <p:sldSz cx="12192000" cy="6858000"/>
  <p:notesSz cx="7099300" cy="102235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eders, J.Z.M. (Harry)" initials="BJ(" lastIdx="1" clrIdx="0">
    <p:extLst>
      <p:ext uri="{19B8F6BF-5375-455C-9EA6-DF929625EA0E}">
        <p15:presenceInfo xmlns:p15="http://schemas.microsoft.com/office/powerpoint/2012/main" userId="S::BroJZ@hr.nl::41fbf053-7391-48d7-be5b-e14598b20e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18"/>
    <a:srgbClr val="FFFFFF"/>
    <a:srgbClr val="CA0032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8714" autoAdjust="0"/>
  </p:normalViewPr>
  <p:slideViewPr>
    <p:cSldViewPr>
      <p:cViewPr varScale="1">
        <p:scale>
          <a:sx n="108" d="100"/>
          <a:sy n="108" d="100"/>
        </p:scale>
        <p:origin x="106" y="139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A9062207-14BB-4FFF-B0E6-408736B35A74}" type="datetimeFigureOut">
              <a:rPr lang="en-GB" smtClean="0"/>
              <a:pPr/>
              <a:t>25/09/2021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7AB1E31A-B677-4339-A49C-591CAB77940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10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F2163784-BB27-424D-BCD1-75E5752009C4}" type="datetimeFigureOut">
              <a:rPr lang="en-GB" smtClean="0"/>
              <a:pPr/>
              <a:t>25/09/2021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D1BB639E-28E7-4199-A1F9-05571176638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6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" y="766763"/>
            <a:ext cx="68135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B639E-28E7-4199-A1F9-05571176638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9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079776" y="0"/>
            <a:ext cx="8112224" cy="6858000"/>
          </a:xfrm>
          <a:prstGeom prst="rect">
            <a:avLst/>
          </a:prstGeom>
          <a:solidFill>
            <a:srgbClr val="CA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407977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67808" y="620688"/>
            <a:ext cx="7584843" cy="201622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367808" y="2708920"/>
            <a:ext cx="7584843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pic>
        <p:nvPicPr>
          <p:cNvPr id="7" name="Picture 6" descr="HR_Logo_websafe_punt boven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034" y="620713"/>
            <a:ext cx="1870364" cy="18716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31371" y="116632"/>
            <a:ext cx="1161729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opmaakprofielen van de modeltekst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23392" y="649287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655840" y="6492876"/>
            <a:ext cx="2496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7" descr="fond_rood_websafe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83117" cy="6858000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 userDrawn="1"/>
        </p:nvCxnSpPr>
        <p:spPr>
          <a:xfrm>
            <a:off x="527382" y="764704"/>
            <a:ext cx="1142526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 descr="HR_Logo_websafe_punt#1015D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280576" y="5953894"/>
            <a:ext cx="846833" cy="865188"/>
          </a:xfrm>
          <a:prstGeom prst="rect">
            <a:avLst/>
          </a:prstGeom>
          <a:noFill/>
        </p:spPr>
      </p:pic>
      <p:pic>
        <p:nvPicPr>
          <p:cNvPr id="16" name="Picture 20" descr="EE_rood_websafe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91549" y="6550165"/>
            <a:ext cx="2977423" cy="260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ojz@hr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7889" y="620688"/>
            <a:ext cx="6336704" cy="2016224"/>
          </a:xfrm>
        </p:spPr>
        <p:txBody>
          <a:bodyPr/>
          <a:lstStyle/>
          <a:p>
            <a:r>
              <a:rPr lang="nl-NL" dirty="0"/>
              <a:t>Knowledge Clip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19936" y="2708920"/>
            <a:ext cx="5688632" cy="1080120"/>
          </a:xfrm>
        </p:spPr>
        <p:txBody>
          <a:bodyPr>
            <a:normAutofit/>
          </a:bodyPr>
          <a:lstStyle/>
          <a:p>
            <a:r>
              <a:rPr lang="nl-NL" dirty="0"/>
              <a:t>Embedded Systems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47928" y="4653136"/>
            <a:ext cx="5832648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nl-NL" sz="4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pthread</a:t>
            </a:r>
            <a:endParaRPr lang="nl-NL" sz="4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GB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semaphore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384" y="5877272"/>
            <a:ext cx="2520280" cy="792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000" dirty="0">
                <a:solidFill>
                  <a:srgbClr val="CA003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brojz@hr.nl</a:t>
            </a:r>
            <a:endParaRPr lang="nl-NL" sz="2000" dirty="0">
              <a:solidFill>
                <a:srgbClr val="CA003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nl-NL" sz="2000" dirty="0">
              <a:solidFill>
                <a:srgbClr val="CA003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Mutex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Simple way to create a </a:t>
            </a:r>
            <a:r>
              <a:rPr lang="en-US" sz="3200" b="1" dirty="0">
                <a:solidFill>
                  <a:srgbClr val="0000FF"/>
                </a:solidFill>
              </a:rPr>
              <a:t>mut</a:t>
            </a:r>
            <a:r>
              <a:rPr lang="en-US" sz="3200" dirty="0">
                <a:solidFill>
                  <a:srgbClr val="0000FF"/>
                </a:solidFill>
              </a:rPr>
              <a:t>ual </a:t>
            </a:r>
            <a:r>
              <a:rPr lang="en-US" sz="3200" b="1" dirty="0">
                <a:solidFill>
                  <a:srgbClr val="0000FF"/>
                </a:solidFill>
              </a:rPr>
              <a:t>ex</a:t>
            </a:r>
            <a:r>
              <a:rPr lang="en-US" sz="3200" dirty="0">
                <a:solidFill>
                  <a:srgbClr val="0000FF"/>
                </a:solidFill>
              </a:rPr>
              <a:t>clusive</a:t>
            </a:r>
            <a:r>
              <a:rPr lang="en-US" sz="3200" dirty="0"/>
              <a:t> so called critical section.</a:t>
            </a:r>
          </a:p>
          <a:p>
            <a:pPr lvl="1"/>
            <a:r>
              <a:rPr lang="en-US" sz="2800" dirty="0"/>
              <a:t>Only </a:t>
            </a:r>
            <a:r>
              <a:rPr lang="en-US" sz="2800" b="1" dirty="0">
                <a:solidFill>
                  <a:srgbClr val="CA0032"/>
                </a:solidFill>
              </a:rPr>
              <a:t>one</a:t>
            </a:r>
            <a:r>
              <a:rPr lang="en-US" sz="2800" dirty="0"/>
              <a:t> task can be in the critical section.</a:t>
            </a:r>
          </a:p>
          <a:p>
            <a:endParaRPr lang="en-US" sz="3200" dirty="0"/>
          </a:p>
          <a:p>
            <a:r>
              <a:rPr lang="en-US" sz="3200" dirty="0" err="1"/>
              <a:t>Mutex</a:t>
            </a:r>
            <a:r>
              <a:rPr lang="en-US" sz="3200" dirty="0"/>
              <a:t> has a </a:t>
            </a:r>
            <a:r>
              <a:rPr lang="en-US" sz="3200" b="1" dirty="0">
                <a:solidFill>
                  <a:srgbClr val="0000FF"/>
                </a:solidFill>
              </a:rPr>
              <a:t>lock</a:t>
            </a:r>
            <a:r>
              <a:rPr lang="en-US" sz="3200" dirty="0"/>
              <a:t> (take) and a </a:t>
            </a:r>
            <a:r>
              <a:rPr lang="en-US" sz="3200" b="1" dirty="0">
                <a:solidFill>
                  <a:srgbClr val="0000FF"/>
                </a:solidFill>
              </a:rPr>
              <a:t>unlock</a:t>
            </a:r>
            <a:r>
              <a:rPr lang="en-US" sz="3200" dirty="0"/>
              <a:t> (give) function.</a:t>
            </a:r>
          </a:p>
          <a:p>
            <a:pPr lvl="1"/>
            <a:r>
              <a:rPr lang="en-US" sz="2800" dirty="0"/>
              <a:t>OS ensures that these functions are </a:t>
            </a:r>
            <a:r>
              <a:rPr lang="en-US" sz="2800" b="1" dirty="0">
                <a:solidFill>
                  <a:srgbClr val="008000"/>
                </a:solidFill>
              </a:rPr>
              <a:t>atomic</a:t>
            </a:r>
            <a:r>
              <a:rPr lang="en-US" sz="2800" dirty="0"/>
              <a:t>!</a:t>
            </a:r>
          </a:p>
          <a:p>
            <a:pPr lvl="1"/>
            <a:r>
              <a:rPr lang="en-US" sz="2800" dirty="0"/>
              <a:t>At the </a:t>
            </a:r>
            <a:r>
              <a:rPr lang="en-US" sz="2800" dirty="0">
                <a:solidFill>
                  <a:srgbClr val="0000FF"/>
                </a:solidFill>
              </a:rPr>
              <a:t>start</a:t>
            </a:r>
            <a:r>
              <a:rPr lang="en-US" sz="2800" dirty="0"/>
              <a:t> of the critical section the </a:t>
            </a:r>
            <a:r>
              <a:rPr lang="en-US" sz="2800" dirty="0" err="1"/>
              <a:t>mutex</a:t>
            </a:r>
            <a:br>
              <a:rPr lang="en-US" sz="2800" dirty="0"/>
            </a:br>
            <a:r>
              <a:rPr lang="en-US" sz="2800" dirty="0"/>
              <a:t>must be </a:t>
            </a:r>
            <a:r>
              <a:rPr lang="en-US" sz="2800" dirty="0">
                <a:solidFill>
                  <a:srgbClr val="0000FF"/>
                </a:solidFill>
              </a:rPr>
              <a:t>locked</a:t>
            </a:r>
            <a:r>
              <a:rPr lang="en-US" sz="2800" dirty="0"/>
              <a:t> (taken) and at the </a:t>
            </a:r>
            <a:r>
              <a:rPr lang="en-US" sz="2800" dirty="0">
                <a:solidFill>
                  <a:srgbClr val="0000FF"/>
                </a:solidFill>
              </a:rPr>
              <a:t>end</a:t>
            </a:r>
            <a:r>
              <a:rPr lang="en-US" sz="2800" dirty="0"/>
              <a:t> of</a:t>
            </a:r>
            <a:br>
              <a:rPr lang="en-US" sz="2800" dirty="0"/>
            </a:br>
            <a:r>
              <a:rPr lang="en-US" sz="2800" dirty="0"/>
              <a:t>the critical section the </a:t>
            </a:r>
            <a:r>
              <a:rPr lang="en-US" sz="2800" dirty="0" err="1"/>
              <a:t>mutex</a:t>
            </a:r>
            <a:r>
              <a:rPr lang="en-US" sz="2800" dirty="0"/>
              <a:t> must be </a:t>
            </a:r>
            <a:br>
              <a:rPr lang="en-US" sz="2800" dirty="0"/>
            </a:br>
            <a:r>
              <a:rPr lang="en-US" sz="2800" dirty="0">
                <a:solidFill>
                  <a:srgbClr val="0000FF"/>
                </a:solidFill>
              </a:rPr>
              <a:t>unlocked</a:t>
            </a:r>
            <a:r>
              <a:rPr lang="en-US" sz="2800" dirty="0"/>
              <a:t> (given).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509121"/>
            <a:ext cx="1075542" cy="156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513" y="3645025"/>
            <a:ext cx="1096894" cy="1493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743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0B88A-0E20-4395-B125-CD010C8D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Manage resources when more resources are available 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6EBF2EA-9183-44D3-A6D9-66220190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9F75CAE-B2EA-4120-B7F7-2E9A78FE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3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A58718F-A6DF-4140-85A3-5D33056E9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980728"/>
            <a:ext cx="8439253" cy="4655201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A6AD9AA5-0608-427E-9F9A-973CCA1C1201}"/>
              </a:ext>
            </a:extLst>
          </p:cNvPr>
          <p:cNvSpPr txBox="1"/>
          <p:nvPr/>
        </p:nvSpPr>
        <p:spPr>
          <a:xfrm>
            <a:off x="1703512" y="5733256"/>
            <a:ext cx="9200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Four men can enter, fifth one must wait until someone leaves.</a:t>
            </a:r>
          </a:p>
        </p:txBody>
      </p:sp>
    </p:spTree>
    <p:extLst>
      <p:ext uri="{BB962C8B-B14F-4D97-AF65-F5344CB8AC3E}">
        <p14:creationId xmlns:p14="http://schemas.microsoft.com/office/powerpoint/2010/main" val="215799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3573017"/>
            <a:ext cx="1269380" cy="213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Counting Semaphore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/>
              <a:t>Operations: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</a:rPr>
              <a:t>Psem</a:t>
            </a:r>
            <a:r>
              <a:rPr lang="en-US" sz="2800" dirty="0"/>
              <a:t> (</a:t>
            </a:r>
            <a:r>
              <a:rPr lang="en-US" sz="2800" dirty="0" err="1"/>
              <a:t>prolaag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(</a:t>
            </a:r>
            <a:r>
              <a:rPr lang="en-US" sz="2800" dirty="0" err="1">
                <a:solidFill>
                  <a:schemeClr val="accent1"/>
                </a:solidFill>
              </a:rPr>
              <a:t>probeer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>
                <a:solidFill>
                  <a:schemeClr val="accent1"/>
                </a:solidFill>
              </a:rPr>
              <a:t>te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dirty="0" err="1">
                <a:solidFill>
                  <a:schemeClr val="accent1"/>
                </a:solidFill>
              </a:rPr>
              <a:t>verlagen</a:t>
            </a:r>
            <a:r>
              <a:rPr lang="en-US" sz="2800" dirty="0">
                <a:solidFill>
                  <a:schemeClr val="accent1"/>
                </a:solidFill>
              </a:rPr>
              <a:t>)</a:t>
            </a:r>
            <a:r>
              <a:rPr lang="en-US" sz="2800" dirty="0"/>
              <a:t>, take, </a:t>
            </a:r>
            <a:r>
              <a:rPr lang="en-US" sz="2800" dirty="0">
                <a:solidFill>
                  <a:schemeClr val="hlink"/>
                </a:solidFill>
              </a:rPr>
              <a:t>wait</a:t>
            </a:r>
            <a:r>
              <a:rPr lang="en-US" sz="2800" dirty="0"/>
              <a:t>): </a:t>
            </a:r>
            <a:br>
              <a:rPr lang="en-US" sz="2800" dirty="0"/>
            </a:br>
            <a:r>
              <a:rPr lang="en-US" sz="2800" dirty="0"/>
              <a:t>wait (block, sleep) if </a:t>
            </a:r>
            <a:r>
              <a:rPr lang="en-US" sz="2800" dirty="0">
                <a:latin typeface="Consolas"/>
              </a:rPr>
              <a:t>count == 0</a:t>
            </a:r>
            <a:r>
              <a:rPr lang="en-US" sz="2800" dirty="0"/>
              <a:t> else decrement </a:t>
            </a:r>
            <a:r>
              <a:rPr lang="en-US" sz="2800" dirty="0">
                <a:latin typeface="Consolas"/>
              </a:rPr>
              <a:t>count</a:t>
            </a:r>
            <a:r>
              <a:rPr lang="en-US" sz="2800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err="1">
                <a:solidFill>
                  <a:schemeClr val="hlink"/>
                </a:solidFill>
              </a:rPr>
              <a:t>Vsem</a:t>
            </a:r>
            <a:r>
              <a:rPr lang="en-US" sz="2800" dirty="0"/>
              <a:t> (</a:t>
            </a:r>
            <a:r>
              <a:rPr lang="en-US" sz="2800" dirty="0" err="1"/>
              <a:t>verhoog</a:t>
            </a:r>
            <a:r>
              <a:rPr lang="en-US" sz="2800" dirty="0"/>
              <a:t>, signal, give, </a:t>
            </a:r>
            <a:r>
              <a:rPr lang="en-US" sz="2800" dirty="0">
                <a:solidFill>
                  <a:srgbClr val="0000FF"/>
                </a:solidFill>
              </a:rPr>
              <a:t>post</a:t>
            </a:r>
            <a:r>
              <a:rPr lang="en-US" sz="2800" dirty="0"/>
              <a:t>): </a:t>
            </a:r>
            <a:br>
              <a:rPr lang="en-US" sz="2800" dirty="0"/>
            </a:br>
            <a:r>
              <a:rPr lang="en-US" sz="2800" dirty="0"/>
              <a:t>unblock a waiting task if </a:t>
            </a:r>
            <a:r>
              <a:rPr lang="en-US" sz="2800" dirty="0">
                <a:latin typeface="Consolas"/>
              </a:rPr>
              <a:t>count == 0</a:t>
            </a:r>
            <a:r>
              <a:rPr lang="en-US" sz="2800" dirty="0"/>
              <a:t> else increment count. </a:t>
            </a:r>
          </a:p>
          <a:p>
            <a:pPr eaLnBrk="1" hangingPunct="1">
              <a:lnSpc>
                <a:spcPct val="90000"/>
              </a:lnSpc>
            </a:pPr>
            <a:endParaRPr lang="en-US" sz="3200" dirty="0"/>
          </a:p>
          <a:p>
            <a:pPr eaLnBrk="1" hangingPunct="1">
              <a:lnSpc>
                <a:spcPct val="90000"/>
              </a:lnSpc>
            </a:pPr>
            <a:r>
              <a:rPr lang="en-US" sz="3200" dirty="0"/>
              <a:t>Order of unblocking (wake up):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</a:rPr>
              <a:t>general purpose</a:t>
            </a:r>
            <a:r>
              <a:rPr lang="en-US" sz="2800" dirty="0"/>
              <a:t>: </a:t>
            </a:r>
            <a:r>
              <a:rPr lang="en-US" sz="2800" dirty="0">
                <a:solidFill>
                  <a:schemeClr val="hlink"/>
                </a:solidFill>
              </a:rPr>
              <a:t>FIFO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>
                <a:solidFill>
                  <a:schemeClr val="hlink"/>
                </a:solidFill>
              </a:rPr>
              <a:t>real-time:</a:t>
            </a:r>
            <a:r>
              <a:rPr lang="en-US" sz="2800" dirty="0"/>
              <a:t> highest </a:t>
            </a:r>
            <a:r>
              <a:rPr lang="en-US" sz="2800" dirty="0">
                <a:solidFill>
                  <a:schemeClr val="hlink"/>
                </a:solidFill>
              </a:rPr>
              <a:t>priority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D371FB2-2849-47D3-BFA4-003B05AB073E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3379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3597499"/>
            <a:ext cx="1752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9" name="Text Box 8"/>
          <p:cNvSpPr txBox="1">
            <a:spLocks noChangeArrowheads="1"/>
          </p:cNvSpPr>
          <p:nvPr/>
        </p:nvSpPr>
        <p:spPr bwMode="auto">
          <a:xfrm>
            <a:off x="8723313" y="5324699"/>
            <a:ext cx="162927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 kumimoji="1" sz="2400">
                <a:solidFill>
                  <a:schemeClr val="folHlink"/>
                </a:solidFill>
                <a:latin typeface="Univers" pitchFamily="34" charset="0"/>
              </a:defRPr>
            </a:lvl1pPr>
            <a:lvl2pPr marL="742950" indent="-285750">
              <a:defRPr kumimoji="1" sz="2400">
                <a:solidFill>
                  <a:schemeClr val="folHlink"/>
                </a:solidFill>
                <a:latin typeface="Univers" pitchFamily="34" charset="0"/>
              </a:defRPr>
            </a:lvl2pPr>
            <a:lvl3pPr marL="1143000" indent="-228600">
              <a:defRPr kumimoji="1" sz="2400">
                <a:solidFill>
                  <a:schemeClr val="folHlink"/>
                </a:solidFill>
                <a:latin typeface="Univers" pitchFamily="34" charset="0"/>
              </a:defRPr>
            </a:lvl3pPr>
            <a:lvl4pPr marL="1600200" indent="-228600">
              <a:defRPr kumimoji="1" sz="2400">
                <a:solidFill>
                  <a:schemeClr val="folHlink"/>
                </a:solidFill>
                <a:latin typeface="Univers" pitchFamily="34" charset="0"/>
              </a:defRPr>
            </a:lvl4pPr>
            <a:lvl5pPr marL="2057400" indent="-228600">
              <a:defRPr kumimoji="1" sz="2400">
                <a:solidFill>
                  <a:schemeClr val="folHlink"/>
                </a:solidFill>
                <a:latin typeface="Univer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folHlink"/>
                </a:solidFill>
                <a:latin typeface="Univer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folHlink"/>
                </a:solidFill>
                <a:latin typeface="Univer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folHlink"/>
                </a:solidFill>
                <a:latin typeface="Univer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folHlink"/>
                </a:solidFill>
                <a:latin typeface="Univers" pitchFamily="34" charset="0"/>
              </a:defRPr>
            </a:lvl9pPr>
          </a:lstStyle>
          <a:p>
            <a:r>
              <a:rPr lang="nl-NL" sz="1600">
                <a:solidFill>
                  <a:schemeClr val="tx1"/>
                </a:solidFill>
              </a:rPr>
              <a:t>Edsger Dijkstra</a:t>
            </a:r>
            <a:r>
              <a:rPr lang="nl-NL" sz="160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74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Semaphore versus </a:t>
            </a:r>
            <a:r>
              <a:rPr lang="en-US" dirty="0" err="1"/>
              <a:t>Mutex</a:t>
            </a:r>
            <a:endParaRPr lang="en-US" dirty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0000FF"/>
                </a:solidFill>
              </a:rPr>
              <a:t>Mutex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can only be used for </a:t>
            </a:r>
            <a:r>
              <a:rPr lang="en-US" dirty="0">
                <a:solidFill>
                  <a:srgbClr val="0000FF"/>
                </a:solidFill>
              </a:rPr>
              <a:t>mutual exclusion </a:t>
            </a:r>
            <a:r>
              <a:rPr lang="en-US" dirty="0"/>
              <a:t>(task which takes the </a:t>
            </a:r>
            <a:r>
              <a:rPr lang="en-US" dirty="0" err="1"/>
              <a:t>mutex</a:t>
            </a:r>
            <a:r>
              <a:rPr lang="en-US" dirty="0"/>
              <a:t> should also give the </a:t>
            </a:r>
            <a:r>
              <a:rPr lang="en-US" dirty="0" err="1"/>
              <a:t>mutex</a:t>
            </a:r>
            <a:r>
              <a:rPr lang="en-US" dirty="0"/>
              <a:t> (back)). 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Semaphore </a:t>
            </a:r>
            <a:r>
              <a:rPr lang="en-US" dirty="0"/>
              <a:t>can also be used for other </a:t>
            </a:r>
            <a:r>
              <a:rPr lang="en-US" dirty="0">
                <a:solidFill>
                  <a:srgbClr val="0000FF"/>
                </a:solidFill>
              </a:rPr>
              <a:t>synchronization</a:t>
            </a:r>
            <a:r>
              <a:rPr lang="en-US" dirty="0"/>
              <a:t> purposes.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2803664"/>
            <a:ext cx="3154095" cy="3145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552384" y="4005064"/>
            <a:ext cx="587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>
                <a:solidFill>
                  <a:srgbClr val="0000FF"/>
                </a:solidFill>
              </a:rPr>
              <a:t>wait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40216" y="4005064"/>
            <a:ext cx="5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00FF"/>
                </a:solidFill>
              </a:rPr>
              <a:t>post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semaphore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525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-thema">
  <a:themeElements>
    <a:clrScheme name="Aangepast 3">
      <a:dk1>
        <a:sysClr val="windowText" lastClr="000000"/>
      </a:dk1>
      <a:lt1>
        <a:sysClr val="window" lastClr="FFFFFF"/>
      </a:lt1>
      <a:dk2>
        <a:srgbClr val="C00000"/>
      </a:dk2>
      <a:lt2>
        <a:srgbClr val="FFFFFF"/>
      </a:lt2>
      <a:accent1>
        <a:srgbClr val="C00000"/>
      </a:accent1>
      <a:accent2>
        <a:srgbClr val="C0504D"/>
      </a:accent2>
      <a:accent3>
        <a:srgbClr val="1F497D"/>
      </a:accent3>
      <a:accent4>
        <a:srgbClr val="4F81BD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3778</TotalTime>
  <Words>236</Words>
  <Application>Microsoft Office PowerPoint</Application>
  <PresentationFormat>Breedbeeld</PresentationFormat>
  <Paragraphs>37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Consolas</vt:lpstr>
      <vt:lpstr>Univers</vt:lpstr>
      <vt:lpstr>Office-thema</vt:lpstr>
      <vt:lpstr>Knowledge Clip</vt:lpstr>
      <vt:lpstr>Mutex</vt:lpstr>
      <vt:lpstr>Manage resources when more resources are available </vt:lpstr>
      <vt:lpstr>Counting Semaphore</vt:lpstr>
      <vt:lpstr>Semaphore versus Mutex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VersD</dc:creator>
  <cp:lastModifiedBy>Broeders, J.Z.M. (Harry)</cp:lastModifiedBy>
  <cp:revision>397</cp:revision>
  <dcterms:modified xsi:type="dcterms:W3CDTF">2021-09-26T09:59:00Z</dcterms:modified>
</cp:coreProperties>
</file>